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3" r:id="rId4"/>
    <p:sldId id="260" r:id="rId5"/>
    <p:sldId id="267" r:id="rId6"/>
    <p:sldId id="259" r:id="rId7"/>
    <p:sldId id="270" r:id="rId8"/>
    <p:sldId id="273" r:id="rId9"/>
    <p:sldId id="272" r:id="rId10"/>
    <p:sldId id="271" r:id="rId11"/>
    <p:sldId id="274" r:id="rId12"/>
    <p:sldId id="275" r:id="rId13"/>
    <p:sldId id="276" r:id="rId14"/>
    <p:sldId id="266" r:id="rId15"/>
    <p:sldId id="261" r:id="rId16"/>
    <p:sldId id="262" r:id="rId17"/>
    <p:sldId id="264" r:id="rId18"/>
    <p:sldId id="268" r:id="rId19"/>
    <p:sldId id="2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FFFF"/>
    <a:srgbClr val="F3FFFF"/>
    <a:srgbClr val="CDFFFF"/>
    <a:srgbClr val="5050F6"/>
    <a:srgbClr val="000000"/>
    <a:srgbClr val="08D0DA"/>
    <a:srgbClr val="70F8F8"/>
    <a:srgbClr val="FCFC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C6C6E61-8F02-499A-B375-5B95E9291429}"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2652497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6C6E61-8F02-499A-B375-5B95E9291429}"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719714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6C6E61-8F02-499A-B375-5B95E9291429}"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2779378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6C6E61-8F02-499A-B375-5B95E9291429}"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2919273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C6C6E61-8F02-499A-B375-5B95E9291429}" type="datetimeFigureOut">
              <a:rPr lang="en-US" smtClean="0"/>
              <a:t>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1601417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C6C6E61-8F02-499A-B375-5B95E9291429}" type="datetimeFigureOut">
              <a:rPr lang="en-US" smtClean="0"/>
              <a:t>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3624037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C6C6E61-8F02-499A-B375-5B95E9291429}" type="datetimeFigureOut">
              <a:rPr lang="en-US" smtClean="0"/>
              <a:t>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3223992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C6C6E61-8F02-499A-B375-5B95E9291429}" type="datetimeFigureOut">
              <a:rPr lang="en-US" smtClean="0"/>
              <a:t>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3654291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6C6E61-8F02-499A-B375-5B95E9291429}" type="datetimeFigureOut">
              <a:rPr lang="en-US" smtClean="0"/>
              <a:t>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2849238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C6C6E61-8F02-499A-B375-5B95E9291429}" type="datetimeFigureOut">
              <a:rPr lang="en-US" smtClean="0"/>
              <a:t>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3664283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C6C6E61-8F02-499A-B375-5B95E9291429}" type="datetimeFigureOut">
              <a:rPr lang="en-US" smtClean="0"/>
              <a:t>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3D268E-4372-4988-8939-0ED899E15912}" type="slidenum">
              <a:rPr lang="en-US" smtClean="0"/>
              <a:t>‹#›</a:t>
            </a:fld>
            <a:endParaRPr lang="en-US"/>
          </a:p>
        </p:txBody>
      </p:sp>
    </p:spTree>
    <p:extLst>
      <p:ext uri="{BB962C8B-B14F-4D97-AF65-F5344CB8AC3E}">
        <p14:creationId xmlns:p14="http://schemas.microsoft.com/office/powerpoint/2010/main" val="853039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6C6E61-8F02-499A-B375-5B95E9291429}" type="datetimeFigureOut">
              <a:rPr lang="en-US" smtClean="0"/>
              <a:t>1/2/2025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3D268E-4372-4988-8939-0ED899E15912}" type="slidenum">
              <a:rPr lang="en-US" smtClean="0"/>
              <a:t>‹#›</a:t>
            </a:fld>
            <a:endParaRPr lang="en-US"/>
          </a:p>
        </p:txBody>
      </p:sp>
    </p:spTree>
    <p:extLst>
      <p:ext uri="{BB962C8B-B14F-4D97-AF65-F5344CB8AC3E}">
        <p14:creationId xmlns:p14="http://schemas.microsoft.com/office/powerpoint/2010/main" val="940048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7.xml"/><Relationship Id="rId5" Type="http://schemas.microsoft.com/office/2007/relationships/hdphoto" Target="../media/hdphoto4.wdp"/><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7.xml"/><Relationship Id="rId5" Type="http://schemas.microsoft.com/office/2007/relationships/hdphoto" Target="../media/hdphoto6.wdp"/><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1.png"/><Relationship Id="rId1" Type="http://schemas.openxmlformats.org/officeDocument/2006/relationships/slideLayout" Target="../slideLayouts/slideLayout7.xml"/><Relationship Id="rId5" Type="http://schemas.microsoft.com/office/2007/relationships/hdphoto" Target="../media/hdphoto8.wdp"/><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3.png"/><Relationship Id="rId1" Type="http://schemas.openxmlformats.org/officeDocument/2006/relationships/slideLayout" Target="../slideLayouts/slideLayout7.xml"/><Relationship Id="rId5" Type="http://schemas.microsoft.com/office/2007/relationships/hdphoto" Target="../media/hdphoto10.wdp"/><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ieeexplore.ieee.org/ielx7/90/10640200/10474390/supp13370851.pdf?arnumber=10474390" TargetMode="External"/><Relationship Id="rId2" Type="http://schemas.openxmlformats.org/officeDocument/2006/relationships/hyperlink" Target="http://mawi.wide.ad.jp/mawi/"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ieeexplore.ieee.org/document/10474390/figures#figures"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mawi.wide.ad.jp/jp-traffic/data/"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http://study.result.pk/wp-content/uploads/2011/07/National-University-of-Computer-and-Emerging-Sciences-NUCES-300x300.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09539" y="164904"/>
            <a:ext cx="1259212" cy="1239533"/>
          </a:xfrm>
          <a:prstGeom prst="rect">
            <a:avLst/>
          </a:prstGeom>
          <a:noFill/>
          <a:ln w="9525">
            <a:noFill/>
            <a:miter lim="800000"/>
            <a:headEnd/>
            <a:tailEnd/>
          </a:ln>
        </p:spPr>
      </p:pic>
      <p:sp>
        <p:nvSpPr>
          <p:cNvPr id="18" name="Text Box 1"/>
          <p:cNvSpPr txBox="1"/>
          <p:nvPr/>
        </p:nvSpPr>
        <p:spPr>
          <a:xfrm>
            <a:off x="3300662" y="1512639"/>
            <a:ext cx="5276961" cy="654859"/>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400" b="1"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NATIONAL </a:t>
            </a:r>
            <a:r>
              <a:rPr lang="en-US" sz="14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UNIVERSITY OF COMPUTER AND EMERGING </a:t>
            </a:r>
            <a:r>
              <a:rPr lang="en-US" sz="1400" b="1"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SCIENCES – FAST NUCES</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 Box 1"/>
          <p:cNvSpPr txBox="1"/>
          <p:nvPr/>
        </p:nvSpPr>
        <p:spPr>
          <a:xfrm>
            <a:off x="4468439" y="2359317"/>
            <a:ext cx="2941409" cy="312691"/>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b="1"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MS Thesis </a:t>
            </a:r>
            <a:r>
              <a:rPr lang="en-US"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I Defense</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 Box 5"/>
          <p:cNvSpPr txBox="1"/>
          <p:nvPr/>
        </p:nvSpPr>
        <p:spPr>
          <a:xfrm>
            <a:off x="3409950" y="3007122"/>
            <a:ext cx="5372100" cy="632460"/>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Real-Time Detection and Prediction of Zero-Day Attacks in Network Traffic Using Ensemble Unsupervised Learning</a:t>
            </a:r>
            <a:endParaRPr lang="en-US" sz="1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2" name="Text Box 5"/>
          <p:cNvSpPr txBox="1"/>
          <p:nvPr/>
        </p:nvSpPr>
        <p:spPr>
          <a:xfrm>
            <a:off x="998442" y="5423253"/>
            <a:ext cx="2229950" cy="632460"/>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800"/>
              </a:spcAft>
            </a:pPr>
            <a:r>
              <a:rPr lang="en-US" sz="1400"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Supervised By</a:t>
            </a:r>
          </a:p>
          <a:p>
            <a:pPr algn="ctr">
              <a:spcAft>
                <a:spcPts val="800"/>
              </a:spcAft>
            </a:pPr>
            <a:r>
              <a:rPr lang="en-US" sz="14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Asst. Prof. Dr. Fahad Samad</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3" name="Text Box 5"/>
          <p:cNvSpPr txBox="1"/>
          <p:nvPr/>
        </p:nvSpPr>
        <p:spPr>
          <a:xfrm>
            <a:off x="9137846" y="5423253"/>
            <a:ext cx="2133533" cy="632460"/>
          </a:xfrm>
          <a:prstGeom prst="rect">
            <a:avLst/>
          </a:prstGeom>
          <a:noFill/>
          <a:ln>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800"/>
              </a:spcAft>
            </a:pPr>
            <a:r>
              <a:rPr lang="en-US" sz="14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Made</a:t>
            </a:r>
            <a:r>
              <a:rPr lang="en-US" sz="1400"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By</a:t>
            </a:r>
          </a:p>
          <a:p>
            <a:pPr algn="ctr">
              <a:spcAft>
                <a:spcPts val="800"/>
              </a:spcAft>
            </a:pPr>
            <a:r>
              <a:rPr lang="en-US" sz="1400"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Kanwar Azlan (23K-7709)</a:t>
            </a:r>
            <a:endParaRPr lang="en-US" sz="1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24" name="Text Box 8"/>
          <p:cNvSpPr txBox="1"/>
          <p:nvPr/>
        </p:nvSpPr>
        <p:spPr>
          <a:xfrm>
            <a:off x="2669999" y="4099139"/>
            <a:ext cx="6538291" cy="312420"/>
          </a:xfrm>
          <a:prstGeom prst="rect">
            <a:avLst/>
          </a:prstGeom>
          <a:noFill/>
          <a:ln>
            <a:noFill/>
          </a:ln>
        </p:spPr>
        <p:txBody>
          <a:bodyPr rot="0" spcFirstLastPara="0" vert="horz" wrap="non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US" sz="16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DEPARTMENT OF </a:t>
            </a:r>
            <a:r>
              <a:rPr lang="en-US" sz="1600" b="1" dirty="0" smtClean="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CYBER SECURITY</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998893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6354146"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5755486"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EXISTING METHODOLOGY RESULTS</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4277" y="1350052"/>
            <a:ext cx="3273653"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GRAPH CONSTRUCTION</a:t>
            </a:r>
            <a:endParaRPr lang="en-US" sz="2000" dirty="0">
              <a:latin typeface="Times New Roman" panose="02020603050405020304" pitchFamily="18" charset="0"/>
              <a:cs typeface="Times New Roman" panose="02020603050405020304" pitchFamily="18" charset="0"/>
            </a:endParaRPr>
          </a:p>
        </p:txBody>
      </p:sp>
      <p:sp>
        <p:nvSpPr>
          <p:cNvPr id="10" name="Rectangle 9"/>
          <p:cNvSpPr/>
          <p:nvPr/>
        </p:nvSpPr>
        <p:spPr>
          <a:xfrm>
            <a:off x="354277" y="1823210"/>
            <a:ext cx="2146742" cy="338554"/>
          </a:xfrm>
          <a:prstGeom prst="rect">
            <a:avLst/>
          </a:prstGeom>
        </p:spPr>
        <p:txBody>
          <a:bodyPr wrap="none">
            <a:spAutoFit/>
          </a:bodyPr>
          <a:lstStyle/>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Flow Classification</a:t>
            </a:r>
            <a:endParaRPr lang="en-US" sz="1600" dirty="0">
              <a:latin typeface="Times New Roman" panose="02020603050405020304" pitchFamily="18" charset="0"/>
              <a:cs typeface="Times New Roman" panose="02020603050405020304" pitchFamily="18" charset="0"/>
            </a:endParaRPr>
          </a:p>
        </p:txBody>
      </p:sp>
      <p:pic>
        <p:nvPicPr>
          <p:cNvPr id="11" name="Picture 10"/>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05974" y="2301919"/>
            <a:ext cx="4742200" cy="3201158"/>
          </a:xfrm>
          <a:prstGeom prst="rect">
            <a:avLst/>
          </a:prstGeom>
          <a:ln>
            <a:solidFill>
              <a:schemeClr val="tx1"/>
            </a:solidFill>
          </a:ln>
        </p:spPr>
      </p:pic>
      <p:pic>
        <p:nvPicPr>
          <p:cNvPr id="12" name="Picture 1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6096000" y="2301919"/>
            <a:ext cx="4701702" cy="3199091"/>
          </a:xfrm>
          <a:prstGeom prst="rect">
            <a:avLst/>
          </a:prstGeom>
          <a:ln>
            <a:solidFill>
              <a:schemeClr val="tx1"/>
            </a:solidFill>
          </a:ln>
        </p:spPr>
      </p:pic>
      <p:sp>
        <p:nvSpPr>
          <p:cNvPr id="5" name="Rectangle 4"/>
          <p:cNvSpPr/>
          <p:nvPr/>
        </p:nvSpPr>
        <p:spPr>
          <a:xfrm>
            <a:off x="805974" y="5630657"/>
            <a:ext cx="4926499" cy="830997"/>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1(a)</a:t>
            </a:r>
            <a:r>
              <a:rPr lang="en-US" sz="1600" dirty="0">
                <a:latin typeface="Times New Roman" panose="02020603050405020304" pitchFamily="18" charset="0"/>
                <a:ea typeface="Times New Roman" panose="02020603050405020304" pitchFamily="18" charset="0"/>
              </a:rPr>
              <a:t> Shows the short and long flows. </a:t>
            </a:r>
            <a:r>
              <a:rPr lang="en-US" sz="1600" dirty="0" smtClean="0">
                <a:latin typeface="Times New Roman" panose="02020603050405020304" pitchFamily="18" charset="0"/>
                <a:ea typeface="Times New Roman" panose="02020603050405020304" pitchFamily="18" charset="0"/>
              </a:rPr>
              <a:t>With respect to Flow </a:t>
            </a:r>
            <a:r>
              <a:rPr lang="en-US" sz="1600" dirty="0">
                <a:latin typeface="Times New Roman" panose="02020603050405020304" pitchFamily="18" charset="0"/>
                <a:ea typeface="Times New Roman" panose="02020603050405020304" pitchFamily="18" charset="0"/>
              </a:rPr>
              <a:t>completion </a:t>
            </a:r>
            <a:r>
              <a:rPr lang="en-US" sz="1600" dirty="0" smtClean="0">
                <a:latin typeface="Times New Roman" panose="02020603050405020304" pitchFamily="18" charset="0"/>
                <a:ea typeface="Times New Roman" panose="02020603050405020304" pitchFamily="18" charset="0"/>
              </a:rPr>
              <a:t>time (FCT) and Probability Density function (PDF)</a:t>
            </a:r>
            <a:endParaRPr lang="en-US" sz="1600" dirty="0"/>
          </a:p>
        </p:txBody>
      </p:sp>
      <p:sp>
        <p:nvSpPr>
          <p:cNvPr id="13" name="Rectangle 12"/>
          <p:cNvSpPr/>
          <p:nvPr/>
        </p:nvSpPr>
        <p:spPr>
          <a:xfrm>
            <a:off x="6109763" y="5630657"/>
            <a:ext cx="4926499" cy="584775"/>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a:t>
            </a:r>
            <a:r>
              <a:rPr lang="en-US" sz="1600" b="1" dirty="0" smtClean="0">
                <a:latin typeface="Times New Roman" panose="02020603050405020304" pitchFamily="18" charset="0"/>
                <a:ea typeface="Times New Roman" panose="02020603050405020304" pitchFamily="18" charset="0"/>
              </a:rPr>
              <a:t>1(b)</a:t>
            </a:r>
            <a:r>
              <a:rPr lang="en-US" sz="1600" dirty="0" smtClean="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Shows the short and long flows. </a:t>
            </a:r>
            <a:r>
              <a:rPr lang="en-US" sz="1600" dirty="0" smtClean="0">
                <a:latin typeface="Times New Roman" panose="02020603050405020304" pitchFamily="18" charset="0"/>
                <a:ea typeface="Times New Roman" panose="02020603050405020304" pitchFamily="18" charset="0"/>
              </a:rPr>
              <a:t>With respect to Flow Length and Probability Density function (PDF)</a:t>
            </a:r>
            <a:endParaRPr lang="en-US" sz="1600" dirty="0"/>
          </a:p>
        </p:txBody>
      </p:sp>
    </p:spTree>
    <p:extLst>
      <p:ext uri="{BB962C8B-B14F-4D97-AF65-F5344CB8AC3E}">
        <p14:creationId xmlns:p14="http://schemas.microsoft.com/office/powerpoint/2010/main" val="89534603"/>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6354146"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5755486"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EXISTING METHODOLOGY RESULTS</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4277" y="1350052"/>
            <a:ext cx="3273653"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GRAPH CONSTRUCTION</a:t>
            </a:r>
            <a:endParaRPr lang="en-US" sz="2000" dirty="0">
              <a:latin typeface="Times New Roman" panose="02020603050405020304" pitchFamily="18" charset="0"/>
              <a:cs typeface="Times New Roman" panose="02020603050405020304" pitchFamily="18" charset="0"/>
            </a:endParaRPr>
          </a:p>
        </p:txBody>
      </p:sp>
      <p:sp>
        <p:nvSpPr>
          <p:cNvPr id="10" name="Rectangle 9"/>
          <p:cNvSpPr/>
          <p:nvPr/>
        </p:nvSpPr>
        <p:spPr>
          <a:xfrm>
            <a:off x="354277" y="1877904"/>
            <a:ext cx="2567691" cy="338554"/>
          </a:xfrm>
          <a:prstGeom prst="rect">
            <a:avLst/>
          </a:prstGeom>
        </p:spPr>
        <p:txBody>
          <a:bodyPr wrap="none">
            <a:spAutoFit/>
          </a:bodyPr>
          <a:lstStyle/>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Short Flow Aggregation</a:t>
            </a:r>
            <a:endParaRPr lang="en-US" sz="1600" dirty="0">
              <a:latin typeface="Times New Roman" panose="02020603050405020304" pitchFamily="18" charset="0"/>
              <a:cs typeface="Times New Roman" panose="02020603050405020304" pitchFamily="18" charset="0"/>
            </a:endParaRPr>
          </a:p>
        </p:txBody>
      </p:sp>
      <p:sp>
        <p:nvSpPr>
          <p:cNvPr id="5" name="Rectangle 4"/>
          <p:cNvSpPr/>
          <p:nvPr/>
        </p:nvSpPr>
        <p:spPr>
          <a:xfrm>
            <a:off x="1162395" y="5630657"/>
            <a:ext cx="4139250" cy="584775"/>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2</a:t>
            </a:r>
            <a:r>
              <a:rPr lang="en-US" sz="1600" b="1" dirty="0" smtClean="0">
                <a:latin typeface="Times New Roman" panose="02020603050405020304" pitchFamily="18" charset="0"/>
                <a:ea typeface="Times New Roman" panose="02020603050405020304" pitchFamily="18" charset="0"/>
              </a:rPr>
              <a:t>(a</a:t>
            </a:r>
            <a:r>
              <a:rPr lang="en-US" sz="1600" b="1" dirty="0">
                <a:latin typeface="Times New Roman" panose="02020603050405020304" pitchFamily="18" charset="0"/>
                <a:ea typeface="Times New Roman" panose="02020603050405020304" pitchFamily="18" charset="0"/>
              </a:rPr>
              <a:t>)</a:t>
            </a:r>
            <a:r>
              <a:rPr lang="en-US" sz="1600" dirty="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Traditional flow as edges and have high amount of density</a:t>
            </a:r>
            <a:endParaRPr lang="en-US" sz="1600" dirty="0"/>
          </a:p>
        </p:txBody>
      </p:sp>
      <p:sp>
        <p:nvSpPr>
          <p:cNvPr id="13" name="Rectangle 12"/>
          <p:cNvSpPr/>
          <p:nvPr/>
        </p:nvSpPr>
        <p:spPr>
          <a:xfrm>
            <a:off x="6109764" y="5630657"/>
            <a:ext cx="3510098" cy="584775"/>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2</a:t>
            </a:r>
            <a:r>
              <a:rPr lang="en-US" sz="1600" b="1" dirty="0" smtClean="0">
                <a:latin typeface="Times New Roman" panose="02020603050405020304" pitchFamily="18" charset="0"/>
                <a:ea typeface="Times New Roman" panose="02020603050405020304" pitchFamily="18" charset="0"/>
              </a:rPr>
              <a:t>(b)</a:t>
            </a:r>
            <a:r>
              <a:rPr lang="en-US" sz="1600" dirty="0" smtClean="0">
                <a:latin typeface="Times New Roman" panose="02020603050405020304" pitchFamily="18" charset="0"/>
                <a:ea typeface="Times New Roman" panose="02020603050405020304" pitchFamily="18" charset="0"/>
              </a:rPr>
              <a:t> Density reduction and short flow aggregation</a:t>
            </a:r>
            <a:endParaRPr lang="en-US" sz="1600" dirty="0"/>
          </a:p>
        </p:txBody>
      </p:sp>
      <p:pic>
        <p:nvPicPr>
          <p:cNvPr id="14" name="Picture 13"/>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412463" y="2384799"/>
            <a:ext cx="3532761" cy="3135431"/>
          </a:xfrm>
          <a:prstGeom prst="rect">
            <a:avLst/>
          </a:prstGeom>
          <a:ln>
            <a:solidFill>
              <a:schemeClr val="tx1"/>
            </a:solidFill>
          </a:ln>
        </p:spPr>
      </p:pic>
      <p:pic>
        <p:nvPicPr>
          <p:cNvPr id="15" name="Picture 14"/>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6109762" y="2384799"/>
            <a:ext cx="3650058" cy="3135431"/>
          </a:xfrm>
          <a:prstGeom prst="rect">
            <a:avLst/>
          </a:prstGeom>
          <a:ln>
            <a:solidFill>
              <a:schemeClr val="tx1"/>
            </a:solidFill>
          </a:ln>
        </p:spPr>
      </p:pic>
    </p:spTree>
    <p:extLst>
      <p:ext uri="{BB962C8B-B14F-4D97-AF65-F5344CB8AC3E}">
        <p14:creationId xmlns:p14="http://schemas.microsoft.com/office/powerpoint/2010/main" val="2908173509"/>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6354146"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5755486"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EXISTING METHODOLOGY RESULTS</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4277" y="1350052"/>
            <a:ext cx="3273653"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GRAPH CONSTRUCTION</a:t>
            </a:r>
            <a:endParaRPr lang="en-US" sz="2000" dirty="0">
              <a:latin typeface="Times New Roman" panose="02020603050405020304" pitchFamily="18" charset="0"/>
              <a:cs typeface="Times New Roman" panose="02020603050405020304" pitchFamily="18" charset="0"/>
            </a:endParaRPr>
          </a:p>
        </p:txBody>
      </p:sp>
      <p:sp>
        <p:nvSpPr>
          <p:cNvPr id="10" name="Rectangle 9"/>
          <p:cNvSpPr/>
          <p:nvPr/>
        </p:nvSpPr>
        <p:spPr>
          <a:xfrm>
            <a:off x="354277" y="1898203"/>
            <a:ext cx="3492238" cy="338554"/>
          </a:xfrm>
          <a:prstGeom prst="rect">
            <a:avLst/>
          </a:prstGeom>
        </p:spPr>
        <p:txBody>
          <a:bodyPr wrap="none">
            <a:spAutoFit/>
          </a:bodyPr>
          <a:lstStyle/>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Feature distribution for long flows</a:t>
            </a:r>
            <a:endParaRPr lang="en-US" sz="1600" dirty="0">
              <a:latin typeface="Times New Roman" panose="02020603050405020304" pitchFamily="18" charset="0"/>
              <a:cs typeface="Times New Roman" panose="02020603050405020304" pitchFamily="18" charset="0"/>
            </a:endParaRPr>
          </a:p>
        </p:txBody>
      </p:sp>
      <p:sp>
        <p:nvSpPr>
          <p:cNvPr id="5" name="Rectangle 4"/>
          <p:cNvSpPr/>
          <p:nvPr/>
        </p:nvSpPr>
        <p:spPr>
          <a:xfrm>
            <a:off x="1162395" y="5630657"/>
            <a:ext cx="4139250" cy="584775"/>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a:t>
            </a:r>
            <a:r>
              <a:rPr lang="en-US" sz="1600" b="1" dirty="0" smtClean="0">
                <a:latin typeface="Times New Roman" panose="02020603050405020304" pitchFamily="18" charset="0"/>
                <a:ea typeface="Times New Roman" panose="02020603050405020304" pitchFamily="18" charset="0"/>
              </a:rPr>
              <a:t>3(a</a:t>
            </a:r>
            <a:r>
              <a:rPr lang="en-US" sz="1600" b="1" dirty="0">
                <a:latin typeface="Times New Roman" panose="02020603050405020304" pitchFamily="18" charset="0"/>
                <a:ea typeface="Times New Roman" panose="02020603050405020304" pitchFamily="18" charset="0"/>
              </a:rPr>
              <a:t>)</a:t>
            </a:r>
            <a:r>
              <a:rPr lang="en-US" sz="1600" dirty="0">
                <a:latin typeface="Times New Roman" panose="02020603050405020304" pitchFamily="18" charset="0"/>
                <a:ea typeface="Times New Roman" panose="02020603050405020304" pitchFamily="18" charset="0"/>
              </a:rPr>
              <a:t> </a:t>
            </a:r>
            <a:r>
              <a:rPr lang="en-US" sz="1600" dirty="0" smtClean="0">
                <a:latin typeface="Times New Roman" panose="02020603050405020304" pitchFamily="18" charset="0"/>
                <a:ea typeface="Times New Roman" panose="02020603050405020304" pitchFamily="18" charset="0"/>
              </a:rPr>
              <a:t>Compare the number of buckets with number of packet length buckets.</a:t>
            </a:r>
            <a:endParaRPr lang="en-US" sz="1600" dirty="0"/>
          </a:p>
        </p:txBody>
      </p:sp>
      <p:sp>
        <p:nvSpPr>
          <p:cNvPr id="13" name="Rectangle 12"/>
          <p:cNvSpPr/>
          <p:nvPr/>
        </p:nvSpPr>
        <p:spPr>
          <a:xfrm>
            <a:off x="6224180" y="5630657"/>
            <a:ext cx="4163240" cy="584775"/>
          </a:xfrm>
          <a:prstGeom prst="rect">
            <a:avLst/>
          </a:prstGeom>
        </p:spPr>
        <p:txBody>
          <a:bodyPr wrap="square">
            <a:spAutoFit/>
          </a:bodyPr>
          <a:lstStyle/>
          <a:p>
            <a:r>
              <a:rPr lang="en-US" sz="1600" b="1" dirty="0">
                <a:latin typeface="Times New Roman" panose="02020603050405020304" pitchFamily="18" charset="0"/>
                <a:ea typeface="Times New Roman" panose="02020603050405020304" pitchFamily="18" charset="0"/>
              </a:rPr>
              <a:t>Figure </a:t>
            </a:r>
            <a:r>
              <a:rPr lang="en-US" sz="1600" b="1" dirty="0" smtClean="0">
                <a:latin typeface="Times New Roman" panose="02020603050405020304" pitchFamily="18" charset="0"/>
                <a:ea typeface="Times New Roman" panose="02020603050405020304" pitchFamily="18" charset="0"/>
              </a:rPr>
              <a:t>3(b)</a:t>
            </a:r>
            <a:r>
              <a:rPr lang="en-US" sz="1600" dirty="0" smtClean="0">
                <a:latin typeface="Times New Roman" panose="02020603050405020304" pitchFamily="18" charset="0"/>
                <a:ea typeface="Times New Roman" panose="02020603050405020304" pitchFamily="18" charset="0"/>
              </a:rPr>
              <a:t> </a:t>
            </a:r>
            <a:r>
              <a:rPr lang="en-US" sz="1600" dirty="0">
                <a:latin typeface="Times New Roman" panose="02020603050405020304" pitchFamily="18" charset="0"/>
                <a:ea typeface="Times New Roman" panose="02020603050405020304" pitchFamily="18" charset="0"/>
              </a:rPr>
              <a:t>Compare the </a:t>
            </a:r>
            <a:r>
              <a:rPr lang="en-US" sz="1600" dirty="0" smtClean="0">
                <a:latin typeface="Times New Roman" panose="02020603050405020304" pitchFamily="18" charset="0"/>
                <a:ea typeface="Times New Roman" panose="02020603050405020304" pitchFamily="18" charset="0"/>
              </a:rPr>
              <a:t>Maximum number </a:t>
            </a:r>
            <a:r>
              <a:rPr lang="en-US" sz="1600" dirty="0">
                <a:latin typeface="Times New Roman" panose="02020603050405020304" pitchFamily="18" charset="0"/>
                <a:ea typeface="Times New Roman" panose="02020603050405020304" pitchFamily="18" charset="0"/>
              </a:rPr>
              <a:t>of buckets with number of packet length buckets.</a:t>
            </a:r>
            <a:endParaRPr lang="en-US" sz="1600" dirty="0"/>
          </a:p>
        </p:txBody>
      </p:sp>
      <p:pic>
        <p:nvPicPr>
          <p:cNvPr id="11" name="Picture 10"/>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12616" y="2423846"/>
            <a:ext cx="4365874" cy="3042580"/>
          </a:xfrm>
          <a:prstGeom prst="rect">
            <a:avLst/>
          </a:prstGeom>
        </p:spPr>
      </p:pic>
      <p:pic>
        <p:nvPicPr>
          <p:cNvPr id="12" name="Picture 1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6096000" y="2428926"/>
            <a:ext cx="4419600" cy="3037500"/>
          </a:xfrm>
          <a:prstGeom prst="rect">
            <a:avLst/>
          </a:prstGeom>
          <a:ln>
            <a:solidFill>
              <a:schemeClr val="tx1"/>
            </a:solidFill>
          </a:ln>
        </p:spPr>
      </p:pic>
    </p:spTree>
    <p:extLst>
      <p:ext uri="{BB962C8B-B14F-4D97-AF65-F5344CB8AC3E}">
        <p14:creationId xmlns:p14="http://schemas.microsoft.com/office/powerpoint/2010/main" val="2103118340"/>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6354146"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5755486"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EXISTING METHODOLOGY RESULTS</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11799" y="1350052"/>
            <a:ext cx="3358612"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GRAPH PREPROCESSING</a:t>
            </a:r>
            <a:endParaRPr lang="en-US" sz="2000" dirty="0">
              <a:latin typeface="Times New Roman" panose="02020603050405020304" pitchFamily="18" charset="0"/>
              <a:cs typeface="Times New Roman" panose="02020603050405020304" pitchFamily="18" charset="0"/>
            </a:endParaRPr>
          </a:p>
        </p:txBody>
      </p:sp>
      <p:sp>
        <p:nvSpPr>
          <p:cNvPr id="10" name="Rectangle 9"/>
          <p:cNvSpPr/>
          <p:nvPr/>
        </p:nvSpPr>
        <p:spPr>
          <a:xfrm>
            <a:off x="354277" y="1878701"/>
            <a:ext cx="2374240" cy="338554"/>
          </a:xfrm>
          <a:prstGeom prst="rect">
            <a:avLst/>
          </a:prstGeom>
        </p:spPr>
        <p:txBody>
          <a:bodyPr wrap="none">
            <a:spAutoFit/>
          </a:bodyPr>
          <a:lstStyle/>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Connectivity Analysis</a:t>
            </a:r>
            <a:endParaRPr lang="en-US" sz="1600" dirty="0">
              <a:latin typeface="Times New Roman" panose="02020603050405020304" pitchFamily="18" charset="0"/>
              <a:cs typeface="Times New Roman" panose="02020603050405020304" pitchFamily="18" charset="0"/>
            </a:endParaRPr>
          </a:p>
        </p:txBody>
      </p:sp>
      <p:sp>
        <p:nvSpPr>
          <p:cNvPr id="5" name="Rectangle 4"/>
          <p:cNvSpPr/>
          <p:nvPr/>
        </p:nvSpPr>
        <p:spPr>
          <a:xfrm>
            <a:off x="805027" y="5630657"/>
            <a:ext cx="4407981" cy="584775"/>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Figure 4(a)</a:t>
            </a:r>
            <a:r>
              <a:rPr lang="en-US" sz="1600" dirty="0">
                <a:latin typeface="Times New Roman" panose="02020603050405020304" pitchFamily="18" charset="0"/>
                <a:cs typeface="Times New Roman" panose="02020603050405020304" pitchFamily="18" charset="0"/>
              </a:rPr>
              <a:t> defines the component size distribution for connected components of short and long flows. </a:t>
            </a:r>
            <a:endParaRPr lang="en-US" sz="1400" dirty="0">
              <a:latin typeface="Times New Roman" panose="02020603050405020304" pitchFamily="18" charset="0"/>
              <a:cs typeface="Times New Roman" panose="02020603050405020304" pitchFamily="18" charset="0"/>
            </a:endParaRPr>
          </a:p>
        </p:txBody>
      </p:sp>
      <p:sp>
        <p:nvSpPr>
          <p:cNvPr id="13" name="Rectangle 12"/>
          <p:cNvSpPr/>
          <p:nvPr/>
        </p:nvSpPr>
        <p:spPr>
          <a:xfrm>
            <a:off x="6224180" y="5630657"/>
            <a:ext cx="4711298" cy="584775"/>
          </a:xfrm>
          <a:prstGeom prst="rect">
            <a:avLst/>
          </a:prstGeom>
        </p:spPr>
        <p:txBody>
          <a:bodyPr wrap="square">
            <a:spAutoFit/>
          </a:bodyPr>
          <a:lstStyle/>
          <a:p>
            <a:r>
              <a:rPr lang="en-US" sz="1600" b="1" dirty="0">
                <a:latin typeface="Times New Roman" panose="02020603050405020304" pitchFamily="18" charset="0"/>
                <a:cs typeface="Times New Roman" panose="02020603050405020304" pitchFamily="18" charset="0"/>
              </a:rPr>
              <a:t>Figure 4(b)</a:t>
            </a:r>
            <a:r>
              <a:rPr lang="en-US" sz="1600" dirty="0">
                <a:latin typeface="Times New Roman" panose="02020603050405020304" pitchFamily="18" charset="0"/>
                <a:cs typeface="Times New Roman" panose="02020603050405020304" pitchFamily="18" charset="0"/>
              </a:rPr>
              <a:t> illustrates that the high level pre clustering performed on the similar edges of the components. </a:t>
            </a:r>
            <a:endParaRPr lang="en-US" sz="1400" dirty="0">
              <a:latin typeface="Times New Roman" panose="02020603050405020304" pitchFamily="18" charset="0"/>
              <a:cs typeface="Times New Roman" panose="02020603050405020304" pitchFamily="18" charset="0"/>
            </a:endParaRPr>
          </a:p>
        </p:txBody>
      </p:sp>
      <p:pic>
        <p:nvPicPr>
          <p:cNvPr id="14" name="Picture 13"/>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05027" y="2593123"/>
            <a:ext cx="4252163" cy="2873311"/>
          </a:xfrm>
          <a:prstGeom prst="rect">
            <a:avLst/>
          </a:prstGeom>
          <a:ln>
            <a:solidFill>
              <a:schemeClr val="tx1"/>
            </a:solidFill>
          </a:ln>
        </p:spPr>
      </p:pic>
      <p:pic>
        <p:nvPicPr>
          <p:cNvPr id="15" name="Picture 14"/>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6087331" y="2587648"/>
            <a:ext cx="4437600" cy="2878786"/>
          </a:xfrm>
          <a:prstGeom prst="rect">
            <a:avLst/>
          </a:prstGeom>
          <a:ln>
            <a:solidFill>
              <a:schemeClr val="tx1"/>
            </a:solidFill>
          </a:ln>
        </p:spPr>
      </p:pic>
    </p:spTree>
    <p:extLst>
      <p:ext uri="{BB962C8B-B14F-4D97-AF65-F5344CB8AC3E}">
        <p14:creationId xmlns:p14="http://schemas.microsoft.com/office/powerpoint/2010/main" val="2258125157"/>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 y="494522"/>
            <a:ext cx="5159828"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54277" y="624377"/>
            <a:ext cx="4547848"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PROPOSED METHODOLOGY </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p:cNvSpPr/>
          <p:nvPr/>
        </p:nvSpPr>
        <p:spPr>
          <a:xfrm>
            <a:off x="354277" y="1527339"/>
            <a:ext cx="10973087" cy="619272"/>
          </a:xfrm>
          <a:prstGeom prst="rect">
            <a:avLst/>
          </a:prstGeom>
        </p:spPr>
        <p:txBody>
          <a:bodyPr wrap="square">
            <a:spAutoFit/>
          </a:bodyPr>
          <a:lstStyle/>
          <a:p>
            <a:pPr algn="just">
              <a:lnSpc>
                <a:spcPct val="107000"/>
              </a:lnSpc>
              <a:spcAft>
                <a:spcPts val="800"/>
              </a:spcAft>
            </a:pP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We </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are proposing ensemble learning approach to overcome the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Previous research gaps for predicting zero day attacks on encrypted network traffic. Below are the detailed steps: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p:cNvSpPr txBox="1"/>
          <p:nvPr/>
        </p:nvSpPr>
        <p:spPr>
          <a:xfrm>
            <a:off x="354277" y="2451640"/>
            <a:ext cx="10973086"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First we will gather the dataset of the encrypted network traffic which includes meta data, network packets and relevant features and attributes.</a:t>
            </a:r>
            <a:endParaRPr lang="en-US" sz="16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354276" y="3042692"/>
            <a:ext cx="10973087"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Now we will preprocess our dataset. It is crucial part of the proposed methodology as it removes noise, outliers and normalize the dataset.</a:t>
            </a:r>
            <a:endParaRPr lang="en-US" sz="1600" dirty="0">
              <a:latin typeface="Times New Roman" panose="02020603050405020304" pitchFamily="18" charset="0"/>
              <a:cs typeface="Times New Roman" panose="02020603050405020304" pitchFamily="18" charset="0"/>
            </a:endParaRPr>
          </a:p>
        </p:txBody>
      </p:sp>
      <p:sp>
        <p:nvSpPr>
          <p:cNvPr id="5" name="Rectangle 4"/>
          <p:cNvSpPr/>
          <p:nvPr/>
        </p:nvSpPr>
        <p:spPr>
          <a:xfrm>
            <a:off x="354275" y="3627637"/>
            <a:ext cx="10973088" cy="584775"/>
          </a:xfrm>
          <a:prstGeom prst="rect">
            <a:avLst/>
          </a:prstGeom>
        </p:spPr>
        <p:txBody>
          <a:bodyPr wrap="square">
            <a:spAutoFit/>
          </a:bodyPr>
          <a:lstStyle/>
          <a:p>
            <a:pPr marL="285750" indent="-285750">
              <a:buFont typeface="Arial" panose="020B0604020202020204" pitchFamily="34" charset="0"/>
              <a:buChar char="•"/>
            </a:pPr>
            <a:r>
              <a:rPr lang="en-US" sz="1600" dirty="0">
                <a:latin typeface="Times New Roman" panose="02020603050405020304" pitchFamily="18" charset="0"/>
                <a:ea typeface="Times New Roman" panose="02020603050405020304" pitchFamily="18" charset="0"/>
                <a:cs typeface="Times New Roman" panose="02020603050405020304" pitchFamily="18" charset="0"/>
              </a:rPr>
              <a:t>Then we will pass the dataset without labeling to the Unsupervised ML model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(K-Means , Isolation Forest and FAST ABOD) to </a:t>
            </a:r>
            <a:r>
              <a:rPr lang="en-US" sz="1600" dirty="0">
                <a:latin typeface="Times New Roman" panose="02020603050405020304" pitchFamily="18" charset="0"/>
                <a:ea typeface="Times New Roman" panose="02020603050405020304" pitchFamily="18" charset="0"/>
                <a:cs typeface="Times New Roman" panose="02020603050405020304" pitchFamily="18" charset="0"/>
              </a:rPr>
              <a:t>detect and predict the unknown </a:t>
            </a:r>
            <a:r>
              <a:rPr lang="en-US" sz="1600" dirty="0" smtClean="0">
                <a:latin typeface="Times New Roman" panose="02020603050405020304" pitchFamily="18" charset="0"/>
                <a:ea typeface="Times New Roman" panose="02020603050405020304" pitchFamily="18" charset="0"/>
                <a:cs typeface="Times New Roman" panose="02020603050405020304" pitchFamily="18" charset="0"/>
              </a:rPr>
              <a:t>attacks.</a:t>
            </a:r>
            <a:endParaRPr lang="en-US" sz="1600" dirty="0"/>
          </a:p>
        </p:txBody>
      </p:sp>
      <p:sp>
        <p:nvSpPr>
          <p:cNvPr id="8" name="Rectangle 7"/>
          <p:cNvSpPr/>
          <p:nvPr/>
        </p:nvSpPr>
        <p:spPr>
          <a:xfrm>
            <a:off x="354275" y="4212412"/>
            <a:ext cx="10973088" cy="606256"/>
          </a:xfrm>
          <a:prstGeom prst="rect">
            <a:avLst/>
          </a:prstGeom>
        </p:spPr>
        <p:txBody>
          <a:bodyPr wrap="square">
            <a:spAutoFit/>
          </a:bodyPr>
          <a:lstStyle/>
          <a:p>
            <a:pPr marL="285750" indent="-285750" algn="just">
              <a:lnSpc>
                <a:spcPct val="107000"/>
              </a:lnSpc>
              <a:spcAft>
                <a:spcPts val="800"/>
              </a:spcAft>
              <a:buFont typeface="Arial" panose="020B0604020202020204" pitchFamily="34" charset="0"/>
              <a:buChar char="•"/>
            </a:pPr>
            <a:r>
              <a:rPr lang="en-US" sz="1600" dirty="0">
                <a:latin typeface="Times New Roman" panose="02020603050405020304" pitchFamily="18" charset="0"/>
                <a:ea typeface="Times New Roman" panose="02020603050405020304" pitchFamily="18" charset="0"/>
                <a:cs typeface="Times New Roman" panose="02020603050405020304" pitchFamily="18" charset="0"/>
              </a:rPr>
              <a:t>Then finally we compare the results of multiple Unsupervised ML models used so that we can detect and predict the zero day with more accuracy and efficiency.</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25396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5"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494522"/>
            <a:ext cx="5122506"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4524637"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ARCHITECTURAL DIAGRAM</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p:nvPr/>
        </p:nvPicPr>
        <p:blipFill>
          <a:blip r:embed="rId2"/>
          <a:stretch>
            <a:fillRect/>
          </a:stretch>
        </p:blipFill>
        <p:spPr>
          <a:xfrm>
            <a:off x="3862912" y="1352165"/>
            <a:ext cx="4534639" cy="4628757"/>
          </a:xfrm>
          <a:prstGeom prst="rect">
            <a:avLst/>
          </a:prstGeom>
          <a:ln w="12700">
            <a:solidFill>
              <a:schemeClr val="tx1"/>
            </a:solidFill>
          </a:ln>
        </p:spPr>
      </p:pic>
      <p:sp>
        <p:nvSpPr>
          <p:cNvPr id="9" name="TextBox 2"/>
          <p:cNvSpPr txBox="1"/>
          <p:nvPr/>
        </p:nvSpPr>
        <p:spPr>
          <a:xfrm>
            <a:off x="4962890" y="6110777"/>
            <a:ext cx="2521524" cy="307777"/>
          </a:xfrm>
          <a:prstGeom prst="rect">
            <a:avLst/>
          </a:prstGeom>
          <a:noFill/>
        </p:spPr>
        <p:txBody>
          <a:bodyPr wrap="none" rtlCol="0">
            <a:spAutoFit/>
          </a:bodyPr>
          <a:lstStyle/>
          <a:p>
            <a:pPr>
              <a:spcAft>
                <a:spcPts val="0"/>
              </a:spcAft>
            </a:pPr>
            <a:r>
              <a:rPr lang="en-US" sz="1400" b="1" i="1" kern="1200" dirty="0">
                <a:effectLst/>
                <a:latin typeface="Times New Roman" panose="02020603050405020304" pitchFamily="18" charset="0"/>
                <a:ea typeface="Times New Roman" panose="02020603050405020304" pitchFamily="18" charset="0"/>
              </a:rPr>
              <a:t>Figure 5</a:t>
            </a:r>
            <a:r>
              <a:rPr lang="en-US" sz="1400" i="1" kern="1200" dirty="0">
                <a:effectLst/>
                <a:latin typeface="Times New Roman" panose="02020603050405020304" pitchFamily="18" charset="0"/>
                <a:ea typeface="Times New Roman" panose="02020603050405020304" pitchFamily="18" charset="0"/>
              </a:rPr>
              <a:t>. </a:t>
            </a:r>
            <a:r>
              <a:rPr lang="en-US" sz="1400" i="1" kern="1200" dirty="0" smtClean="0">
                <a:effectLst/>
                <a:latin typeface="Times New Roman" panose="02020603050405020304" pitchFamily="18" charset="0"/>
                <a:ea typeface="Times New Roman" panose="02020603050405020304" pitchFamily="18" charset="0"/>
              </a:rPr>
              <a:t>Architectural </a:t>
            </a:r>
            <a:r>
              <a:rPr lang="en-US" sz="1400" i="1" kern="1200" dirty="0">
                <a:effectLst/>
                <a:latin typeface="Times New Roman" panose="02020603050405020304" pitchFamily="18" charset="0"/>
                <a:ea typeface="Times New Roman" panose="02020603050405020304" pitchFamily="18" charset="0"/>
              </a:rPr>
              <a:t>diagram</a:t>
            </a:r>
            <a:endParaRPr lang="en-US"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26736115"/>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956179"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3260893"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PROJECT TIMELINE</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54277" y="1676242"/>
            <a:ext cx="4063548" cy="338554"/>
          </a:xfrm>
          <a:prstGeom prst="rect">
            <a:avLst/>
          </a:prstGeom>
          <a:noFill/>
        </p:spPr>
        <p:txBody>
          <a:bodyPr wrap="none" rtlCol="0">
            <a:spAutoFit/>
          </a:bodyPr>
          <a:lstStyle/>
          <a:p>
            <a:r>
              <a:rPr lang="en-US" sz="1600" dirty="0" smtClean="0">
                <a:latin typeface="Times New Roman" panose="02020603050405020304" pitchFamily="18" charset="0"/>
                <a:cs typeface="Times New Roman" panose="02020603050405020304" pitchFamily="18" charset="0"/>
              </a:rPr>
              <a:t>The Tentative Project timeline is shown below:</a:t>
            </a:r>
            <a:endParaRPr lang="en-US" sz="16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stretch>
            <a:fillRect/>
          </a:stretch>
        </p:blipFill>
        <p:spPr>
          <a:xfrm>
            <a:off x="1693288" y="2056509"/>
            <a:ext cx="8805424" cy="3742305"/>
          </a:xfrm>
          <a:prstGeom prst="rect">
            <a:avLst/>
          </a:prstGeom>
          <a:ln>
            <a:noFill/>
          </a:ln>
          <a:effectLst>
            <a:outerShdw blurRad="292100" dist="139700" dir="2700000" algn="tl" rotWithShape="0">
              <a:srgbClr val="333333">
                <a:alpha val="65000"/>
              </a:srgbClr>
            </a:outerShdw>
          </a:effectLst>
        </p:spPr>
      </p:pic>
      <p:sp>
        <p:nvSpPr>
          <p:cNvPr id="8" name="TextBox 2"/>
          <p:cNvSpPr txBox="1"/>
          <p:nvPr/>
        </p:nvSpPr>
        <p:spPr>
          <a:xfrm>
            <a:off x="5501349" y="6041168"/>
            <a:ext cx="1942198" cy="307777"/>
          </a:xfrm>
          <a:prstGeom prst="rect">
            <a:avLst/>
          </a:prstGeom>
          <a:noFill/>
        </p:spPr>
        <p:txBody>
          <a:bodyPr wrap="none" rtlCol="0">
            <a:spAutoFit/>
          </a:bodyPr>
          <a:lstStyle/>
          <a:p>
            <a:pPr>
              <a:spcAft>
                <a:spcPts val="0"/>
              </a:spcAft>
            </a:pPr>
            <a:r>
              <a:rPr lang="en-US" sz="1400" i="1" kern="1200" dirty="0">
                <a:solidFill>
                  <a:srgbClr val="5B9BD5"/>
                </a:solidFill>
                <a:effectLst/>
                <a:latin typeface="Times New Roman" panose="02020603050405020304" pitchFamily="18" charset="0"/>
                <a:ea typeface="Times New Roman" panose="02020603050405020304" pitchFamily="18" charset="0"/>
              </a:rPr>
              <a:t>Table </a:t>
            </a:r>
            <a:r>
              <a:rPr lang="en-US" sz="1400" i="1" kern="1200" dirty="0" smtClean="0">
                <a:solidFill>
                  <a:srgbClr val="5B9BD5"/>
                </a:solidFill>
                <a:effectLst/>
                <a:latin typeface="Times New Roman" panose="02020603050405020304" pitchFamily="18" charset="0"/>
                <a:ea typeface="Times New Roman" panose="02020603050405020304" pitchFamily="18" charset="0"/>
              </a:rPr>
              <a:t>1 </a:t>
            </a:r>
            <a:r>
              <a:rPr lang="en-US" sz="1400" i="1" kern="1200" dirty="0">
                <a:solidFill>
                  <a:srgbClr val="5B9BD5"/>
                </a:solidFill>
                <a:effectLst/>
                <a:latin typeface="Times New Roman" panose="02020603050405020304" pitchFamily="18" charset="0"/>
                <a:ea typeface="Times New Roman" panose="02020603050405020304" pitchFamily="18" charset="0"/>
              </a:rPr>
              <a:t>Project Timeline</a:t>
            </a:r>
            <a:endParaRPr lang="en-US" sz="1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85125085"/>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2799183"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2255746"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REFERENCES</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54277" y="1352165"/>
            <a:ext cx="11486270" cy="5057282"/>
          </a:xfrm>
          <a:prstGeom prst="rect">
            <a:avLst/>
          </a:prstGeom>
        </p:spPr>
        <p:txBody>
          <a:bodyPr wrap="square">
            <a:spAutoFit/>
          </a:bodyPr>
          <a:lstStyle/>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[1] Yang </a:t>
            </a:r>
            <a:r>
              <a:rPr lang="en-US" sz="1200" dirty="0" err="1">
                <a:latin typeface="Times New Roman" panose="02020603050405020304" pitchFamily="18" charset="0"/>
                <a:ea typeface="Calibri" panose="020F0502020204030204" pitchFamily="34" charset="0"/>
                <a:cs typeface="Times New Roman" panose="02020603050405020304" pitchFamily="18" charset="0"/>
              </a:rPr>
              <a:t>Guo</a:t>
            </a:r>
            <a:r>
              <a:rPr lang="en-US" sz="1200" dirty="0">
                <a:latin typeface="Times New Roman" panose="02020603050405020304" pitchFamily="18" charset="0"/>
                <a:ea typeface="Calibri" panose="020F0502020204030204" pitchFamily="34" charset="0"/>
                <a:cs typeface="Times New Roman" panose="02020603050405020304" pitchFamily="18" charset="0"/>
              </a:rPr>
              <a:t>, computer communications, A Review of Machine Learning-Based Zero-Day Attack Detection: Challenges and Future Directions , </a:t>
            </a:r>
            <a:r>
              <a:rPr lang="en-US" sz="1200" dirty="0" smtClean="0">
                <a:latin typeface="Times New Roman" panose="02020603050405020304" pitchFamily="18" charset="0"/>
                <a:ea typeface="Calibri" panose="020F0502020204030204" pitchFamily="34" charset="0"/>
                <a:cs typeface="Times New Roman" panose="02020603050405020304" pitchFamily="18" charset="0"/>
              </a:rPr>
              <a:t>2023.</a:t>
            </a:r>
            <a:endParaRPr lang="en-US" sz="12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[2]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Chuanpu</a:t>
            </a:r>
            <a:r>
              <a:rPr lang="en-US" sz="1200" dirty="0">
                <a:latin typeface="Times New Roman" panose="02020603050405020304" pitchFamily="18" charset="0"/>
                <a:ea typeface="Calibri" panose="020F0502020204030204" pitchFamily="34" charset="0"/>
                <a:cs typeface="Times New Roman" panose="02020603050405020304" pitchFamily="18" charset="0"/>
              </a:rPr>
              <a:t> Fu , Qi Li , Senior Member, IEEE, and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Ke</a:t>
            </a:r>
            <a:r>
              <a:rPr lang="en-US" sz="1200" dirty="0">
                <a:latin typeface="Times New Roman" panose="02020603050405020304" pitchFamily="18" charset="0"/>
                <a:ea typeface="Calibri" panose="020F0502020204030204" pitchFamily="34" charset="0"/>
                <a:cs typeface="Times New Roman" panose="02020603050405020304" pitchFamily="18" charset="0"/>
              </a:rPr>
              <a:t> Xu , Fellow, IEEE, Member, ACM, IEEE/ACM TRANSACTIONS ON NETWORKING, Flow Interaction Graph Analysis: Unknown Encrypted Malicious Traffic Detection 2024.</a:t>
            </a: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[3]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Tommaso</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Zoppi</a:t>
            </a:r>
            <a:r>
              <a:rPr lang="en-US" sz="1200" dirty="0">
                <a:latin typeface="Times New Roman" panose="02020603050405020304" pitchFamily="18" charset="0"/>
                <a:ea typeface="Calibri" panose="020F0502020204030204" pitchFamily="34" charset="0"/>
                <a:cs typeface="Times New Roman" panose="02020603050405020304" pitchFamily="18" charset="0"/>
              </a:rPr>
              <a:t>∗ , Andrea </a:t>
            </a:r>
            <a:r>
              <a:rPr lang="en-US" sz="1200" dirty="0" err="1">
                <a:latin typeface="Times New Roman" panose="02020603050405020304" pitchFamily="18" charset="0"/>
                <a:ea typeface="Calibri" panose="020F0502020204030204" pitchFamily="34" charset="0"/>
                <a:cs typeface="Times New Roman" panose="02020603050405020304" pitchFamily="18" charset="0"/>
              </a:rPr>
              <a:t>Ceccarelli</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Tommaso</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Puccetti</a:t>
            </a:r>
            <a:r>
              <a:rPr lang="en-US" sz="1200" dirty="0">
                <a:latin typeface="Times New Roman" panose="02020603050405020304" pitchFamily="18" charset="0"/>
                <a:ea typeface="Calibri" panose="020F0502020204030204" pitchFamily="34" charset="0"/>
                <a:cs typeface="Times New Roman" panose="02020603050405020304" pitchFamily="18" charset="0"/>
              </a:rPr>
              <a:t>, Andrea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Bondavalli</a:t>
            </a:r>
            <a:r>
              <a:rPr lang="en-US" sz="1200" dirty="0">
                <a:latin typeface="Times New Roman" panose="02020603050405020304" pitchFamily="18" charset="0"/>
                <a:ea typeface="Calibri" panose="020F0502020204030204" pitchFamily="34" charset="0"/>
                <a:cs typeface="Times New Roman" panose="02020603050405020304" pitchFamily="18" charset="0"/>
              </a:rPr>
              <a:t>, Computers &amp; Security, Which algorithm can detect unknown attacks? Comparison of supervised, unsupervised and meta-learning algorithms for intrusion detection, 2023.</a:t>
            </a: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[4] EVA PAPADOGIANNAKI, SOTIRIS IOANNIDIS, ACM Computing Surveys, A Survey on Encrypted Network Traffic Analysis Applications, Techniques, and Countermeasures, 2021.</a:t>
            </a: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[5] </a:t>
            </a:r>
            <a:r>
              <a:rPr lang="en-US" sz="1200" dirty="0" err="1">
                <a:latin typeface="Times New Roman" panose="02020603050405020304" pitchFamily="18" charset="0"/>
                <a:ea typeface="Calibri" panose="020F0502020204030204" pitchFamily="34" charset="0"/>
                <a:cs typeface="Times New Roman" panose="02020603050405020304" pitchFamily="18" charset="0"/>
              </a:rPr>
              <a:t>Bizhu</a:t>
            </a:r>
            <a:r>
              <a:rPr lang="en-US" sz="1200" dirty="0">
                <a:latin typeface="Times New Roman" panose="02020603050405020304" pitchFamily="18" charset="0"/>
                <a:ea typeface="Calibri" panose="020F0502020204030204" pitchFamily="34" charset="0"/>
                <a:cs typeface="Times New Roman" panose="02020603050405020304" pitchFamily="18" charset="0"/>
              </a:rPr>
              <a:t> Wang , Yan Sun , and </a:t>
            </a:r>
            <a:r>
              <a:rPr lang="en-US" sz="1200" dirty="0" err="1">
                <a:latin typeface="Times New Roman" panose="02020603050405020304" pitchFamily="18" charset="0"/>
                <a:ea typeface="Calibri" panose="020F0502020204030204" pitchFamily="34" charset="0"/>
                <a:cs typeface="Times New Roman" panose="02020603050405020304" pitchFamily="18" charset="0"/>
              </a:rPr>
              <a:t>Xiaodong</a:t>
            </a:r>
            <a:r>
              <a:rPr lang="en-US" sz="1200" dirty="0">
                <a:latin typeface="Times New Roman" panose="02020603050405020304" pitchFamily="18" charset="0"/>
                <a:ea typeface="Calibri" panose="020F0502020204030204" pitchFamily="34" charset="0"/>
                <a:cs typeface="Times New Roman" panose="02020603050405020304" pitchFamily="18" charset="0"/>
              </a:rPr>
              <a:t> Xu , Senior Member, IEEE, IEEE INTERNET OF THINGS JOURNAL, A Scalable and Energy-Efficient Anomaly Detection Scheme in Wireless SDN-Based </a:t>
            </a:r>
            <a:r>
              <a:rPr lang="en-US" sz="1200" dirty="0" err="1">
                <a:latin typeface="Times New Roman" panose="02020603050405020304" pitchFamily="18" charset="0"/>
                <a:ea typeface="Calibri" panose="020F0502020204030204" pitchFamily="34" charset="0"/>
                <a:cs typeface="Times New Roman" panose="02020603050405020304" pitchFamily="18" charset="0"/>
              </a:rPr>
              <a:t>mMTC</a:t>
            </a:r>
            <a:r>
              <a:rPr lang="en-US" sz="1200" dirty="0">
                <a:latin typeface="Times New Roman" panose="02020603050405020304" pitchFamily="18" charset="0"/>
                <a:ea typeface="Calibri" panose="020F0502020204030204" pitchFamily="34" charset="0"/>
                <a:cs typeface="Times New Roman" panose="02020603050405020304" pitchFamily="18" charset="0"/>
              </a:rPr>
              <a:t> Networks for IoT, 2021.</a:t>
            </a: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[6] </a:t>
            </a:r>
            <a:r>
              <a:rPr lang="en-US" sz="1200" dirty="0" err="1">
                <a:latin typeface="Times New Roman" panose="02020603050405020304" pitchFamily="18" charset="0"/>
                <a:ea typeface="Calibri" panose="020F0502020204030204" pitchFamily="34" charset="0"/>
                <a:cs typeface="Times New Roman" panose="02020603050405020304" pitchFamily="18" charset="0"/>
              </a:rPr>
              <a:t>Ruoyu</a:t>
            </a:r>
            <a:r>
              <a:rPr lang="en-US" sz="1200" dirty="0">
                <a:latin typeface="Times New Roman" panose="02020603050405020304" pitchFamily="18" charset="0"/>
                <a:ea typeface="Calibri" panose="020F0502020204030204" pitchFamily="34" charset="0"/>
                <a:cs typeface="Times New Roman" panose="02020603050405020304" pitchFamily="18" charset="0"/>
              </a:rPr>
              <a:t> Li , Qing Li , Member, IEEE, </a:t>
            </a:r>
            <a:r>
              <a:rPr lang="en-US" sz="1200" dirty="0" err="1">
                <a:latin typeface="Times New Roman" panose="02020603050405020304" pitchFamily="18" charset="0"/>
                <a:ea typeface="Calibri" panose="020F0502020204030204" pitchFamily="34" charset="0"/>
                <a:cs typeface="Times New Roman" panose="02020603050405020304" pitchFamily="18" charset="0"/>
              </a:rPr>
              <a:t>Jianer</a:t>
            </a:r>
            <a:r>
              <a:rPr lang="en-US" sz="1200" dirty="0">
                <a:latin typeface="Times New Roman" panose="02020603050405020304" pitchFamily="18" charset="0"/>
                <a:ea typeface="Calibri" panose="020F0502020204030204" pitchFamily="34" charset="0"/>
                <a:cs typeface="Times New Roman" panose="02020603050405020304" pitchFamily="18" charset="0"/>
              </a:rPr>
              <a:t> Zhou, and Yong Jiang , Member, IEEE, IEEE INTERNET OF THINGS JOURNAL, </a:t>
            </a:r>
            <a:r>
              <a:rPr lang="en-US" sz="1200" dirty="0" err="1">
                <a:latin typeface="Times New Roman" panose="02020603050405020304" pitchFamily="18" charset="0"/>
                <a:ea typeface="Calibri" panose="020F0502020204030204" pitchFamily="34" charset="0"/>
                <a:cs typeface="Times New Roman" panose="02020603050405020304" pitchFamily="18" charset="0"/>
              </a:rPr>
              <a:t>ADRIoT</a:t>
            </a:r>
            <a:r>
              <a:rPr lang="en-US" sz="1200" dirty="0">
                <a:latin typeface="Times New Roman" panose="02020603050405020304" pitchFamily="18" charset="0"/>
                <a:ea typeface="Calibri" panose="020F0502020204030204" pitchFamily="34" charset="0"/>
                <a:cs typeface="Times New Roman" panose="02020603050405020304" pitchFamily="18" charset="0"/>
              </a:rPr>
              <a:t>: An Edge-Assisted Anomaly Detection Framework Against IoT-Based Network Attacks, 2022.</a:t>
            </a:r>
          </a:p>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[7] </a:t>
            </a:r>
            <a:r>
              <a:rPr lang="en-US" sz="1200" dirty="0" err="1">
                <a:latin typeface="Times New Roman" panose="02020603050405020304" pitchFamily="18" charset="0"/>
                <a:ea typeface="Calibri" panose="020F0502020204030204" pitchFamily="34" charset="0"/>
                <a:cs typeface="Times New Roman" panose="02020603050405020304" pitchFamily="18" charset="0"/>
              </a:rPr>
              <a:t>Ke</a:t>
            </a:r>
            <a:r>
              <a:rPr lang="en-US" sz="1200" dirty="0">
                <a:latin typeface="Times New Roman" panose="02020603050405020304" pitchFamily="18" charset="0"/>
                <a:ea typeface="Calibri" panose="020F0502020204030204" pitchFamily="34" charset="0"/>
                <a:cs typeface="Times New Roman" panose="02020603050405020304" pitchFamily="18" charset="0"/>
              </a:rPr>
              <a:t> He , Dan </a:t>
            </a:r>
            <a:r>
              <a:rPr lang="en-US" sz="1200" dirty="0" err="1">
                <a:latin typeface="Times New Roman" panose="02020603050405020304" pitchFamily="18" charset="0"/>
                <a:ea typeface="Calibri" panose="020F0502020204030204" pitchFamily="34" charset="0"/>
                <a:cs typeface="Times New Roman" panose="02020603050405020304" pitchFamily="18" charset="0"/>
              </a:rPr>
              <a:t>Dongseong</a:t>
            </a:r>
            <a:r>
              <a:rPr lang="en-US" sz="1200" dirty="0">
                <a:latin typeface="Times New Roman" panose="02020603050405020304" pitchFamily="18" charset="0"/>
                <a:ea typeface="Calibri" panose="020F0502020204030204" pitchFamily="34" charset="0"/>
                <a:cs typeface="Times New Roman" panose="02020603050405020304" pitchFamily="18" charset="0"/>
              </a:rPr>
              <a:t> Kim , and Muhammad </a:t>
            </a:r>
            <a:r>
              <a:rPr lang="en-US" sz="1200" dirty="0" err="1">
                <a:latin typeface="Times New Roman" panose="02020603050405020304" pitchFamily="18" charset="0"/>
                <a:ea typeface="Calibri" panose="020F0502020204030204" pitchFamily="34" charset="0"/>
                <a:cs typeface="Times New Roman" panose="02020603050405020304" pitchFamily="18" charset="0"/>
              </a:rPr>
              <a:t>Rizwan</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latin typeface="Times New Roman" panose="02020603050405020304" pitchFamily="18" charset="0"/>
                <a:ea typeface="Calibri" panose="020F0502020204030204" pitchFamily="34" charset="0"/>
                <a:cs typeface="Times New Roman" panose="02020603050405020304" pitchFamily="18" charset="0"/>
              </a:rPr>
              <a:t>Asghar</a:t>
            </a:r>
            <a:r>
              <a:rPr lang="en-US" sz="1200" dirty="0">
                <a:latin typeface="Times New Roman" panose="02020603050405020304" pitchFamily="18" charset="0"/>
                <a:ea typeface="Calibri" panose="020F0502020204030204" pitchFamily="34" charset="0"/>
                <a:cs typeface="Times New Roman" panose="02020603050405020304" pitchFamily="18" charset="0"/>
              </a:rPr>
              <a:t>, IEEE COMMUNICATIONS SURVEYS &amp; TUTORIALS, Adversarial Machine Learning for Network Intrusion Detection Systems: A Comprehensive Survey, 2023</a:t>
            </a:r>
            <a:r>
              <a:rPr lang="en-US" sz="1200" dirty="0" smtClean="0">
                <a:latin typeface="Times New Roman" panose="02020603050405020304" pitchFamily="18" charset="0"/>
                <a:ea typeface="Calibri" panose="020F0502020204030204" pitchFamily="34" charset="0"/>
                <a:cs typeface="Times New Roman" panose="02020603050405020304" pitchFamily="18" charset="0"/>
              </a:rPr>
              <a:t>.</a:t>
            </a:r>
          </a:p>
          <a:p>
            <a:pPr algn="just">
              <a:lnSpc>
                <a:spcPct val="107000"/>
              </a:lnSpc>
              <a:spcAft>
                <a:spcPts val="800"/>
              </a:spcAft>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[8] </a:t>
            </a:r>
            <a:r>
              <a:rPr lang="en-US" sz="1200" dirty="0" err="1">
                <a:latin typeface="Times New Roman" panose="02020603050405020304" pitchFamily="18" charset="0"/>
                <a:cs typeface="Times New Roman" panose="02020603050405020304" pitchFamily="18" charset="0"/>
              </a:rPr>
              <a:t>Sangjun</a:t>
            </a:r>
            <a:r>
              <a:rPr lang="en-US" sz="1200" dirty="0">
                <a:latin typeface="Times New Roman" panose="02020603050405020304" pitchFamily="18" charset="0"/>
                <a:cs typeface="Times New Roman" panose="02020603050405020304" pitchFamily="18" charset="0"/>
              </a:rPr>
              <a:t> Kim and Kyung-</a:t>
            </a:r>
            <a:r>
              <a:rPr lang="en-US" sz="1200" dirty="0" err="1">
                <a:latin typeface="Times New Roman" panose="02020603050405020304" pitchFamily="18" charset="0"/>
                <a:cs typeface="Times New Roman" panose="02020603050405020304" pitchFamily="18" charset="0"/>
              </a:rPr>
              <a:t>Joon</a:t>
            </a:r>
            <a:r>
              <a:rPr lang="en-US" sz="1200" dirty="0">
                <a:latin typeface="Times New Roman" panose="02020603050405020304" pitchFamily="18" charset="0"/>
                <a:cs typeface="Times New Roman" panose="02020603050405020304" pitchFamily="18" charset="0"/>
              </a:rPr>
              <a:t> Park </a:t>
            </a:r>
            <a:r>
              <a:rPr lang="en-US" sz="1200" dirty="0" smtClean="0">
                <a:latin typeface="Times New Roman" panose="02020603050405020304" pitchFamily="18" charset="0"/>
                <a:cs typeface="Times New Roman" panose="02020603050405020304" pitchFamily="18" charset="0"/>
              </a:rPr>
              <a:t>, </a:t>
            </a:r>
            <a:r>
              <a:rPr lang="en-US" sz="1200" dirty="0">
                <a:latin typeface="Times New Roman" panose="02020603050405020304" pitchFamily="18" charset="0"/>
                <a:cs typeface="Times New Roman" panose="02020603050405020304" pitchFamily="18" charset="0"/>
              </a:rPr>
              <a:t>Applied Sciences, A Survey on Machine-Learning Based Security Design for Cyber-Physical </a:t>
            </a:r>
            <a:r>
              <a:rPr lang="en-US" sz="1200" dirty="0" smtClean="0">
                <a:latin typeface="Times New Roman" panose="02020603050405020304" pitchFamily="18" charset="0"/>
                <a:cs typeface="Times New Roman" panose="02020603050405020304" pitchFamily="18" charset="0"/>
              </a:rPr>
              <a:t>Systems, 2021.</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[9] </a:t>
            </a:r>
            <a:r>
              <a:rPr lang="en-US" sz="1200" dirty="0" err="1">
                <a:latin typeface="Times New Roman" panose="02020603050405020304" pitchFamily="18" charset="0"/>
                <a:cs typeface="Times New Roman" panose="02020603050405020304" pitchFamily="18" charset="0"/>
              </a:rPr>
              <a:t>Willian</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Tessaro</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Lunardi</a:t>
            </a:r>
            <a:r>
              <a:rPr lang="en-US" sz="1200" dirty="0">
                <a:latin typeface="Times New Roman" panose="02020603050405020304" pitchFamily="18" charset="0"/>
                <a:cs typeface="Times New Roman" panose="02020603050405020304" pitchFamily="18" charset="0"/>
              </a:rPr>
              <a:t> , Member, IEEE, Martin </a:t>
            </a:r>
            <a:r>
              <a:rPr lang="en-US" sz="1200" dirty="0" err="1">
                <a:latin typeface="Times New Roman" panose="02020603050405020304" pitchFamily="18" charset="0"/>
                <a:cs typeface="Times New Roman" panose="02020603050405020304" pitchFamily="18" charset="0"/>
              </a:rPr>
              <a:t>Andreoni</a:t>
            </a:r>
            <a:r>
              <a:rPr lang="en-US" sz="1200" dirty="0">
                <a:latin typeface="Times New Roman" panose="02020603050405020304" pitchFamily="18" charset="0"/>
                <a:cs typeface="Times New Roman" panose="02020603050405020304" pitchFamily="18" charset="0"/>
              </a:rPr>
              <a:t> Lopez , Member, IEEE, and Jean-Pierre </a:t>
            </a:r>
            <a:r>
              <a:rPr lang="en-US" sz="1200" dirty="0" err="1" smtClean="0">
                <a:latin typeface="Times New Roman" panose="02020603050405020304" pitchFamily="18" charset="0"/>
                <a:cs typeface="Times New Roman" panose="02020603050405020304" pitchFamily="18" charset="0"/>
              </a:rPr>
              <a:t>Giacalone</a:t>
            </a:r>
            <a:r>
              <a:rPr lang="en-US" sz="1200" dirty="0">
                <a:latin typeface="Times New Roman" panose="02020603050405020304" pitchFamily="18" charset="0"/>
                <a:cs typeface="Times New Roman" panose="02020603050405020304" pitchFamily="18" charset="0"/>
              </a:rPr>
              <a:t>, IEEE TRANSACTIONS ON NETWORK AND SERVICE MANAGEMENT, ARCADE: </a:t>
            </a:r>
            <a:r>
              <a:rPr lang="en-US" sz="1200" dirty="0" err="1">
                <a:latin typeface="Times New Roman" panose="02020603050405020304" pitchFamily="18" charset="0"/>
                <a:cs typeface="Times New Roman" panose="02020603050405020304" pitchFamily="18" charset="0"/>
              </a:rPr>
              <a:t>Adversarially</a:t>
            </a:r>
            <a:r>
              <a:rPr lang="en-US" sz="1200" dirty="0">
                <a:latin typeface="Times New Roman" panose="02020603050405020304" pitchFamily="18" charset="0"/>
                <a:cs typeface="Times New Roman" panose="02020603050405020304" pitchFamily="18" charset="0"/>
              </a:rPr>
              <a:t> Regularized Convolutional Autoencoder for Network Anomaly </a:t>
            </a:r>
            <a:r>
              <a:rPr lang="en-US" sz="1200" dirty="0" smtClean="0">
                <a:latin typeface="Times New Roman" panose="02020603050405020304" pitchFamily="18" charset="0"/>
                <a:cs typeface="Times New Roman" panose="02020603050405020304" pitchFamily="18" charset="0"/>
              </a:rPr>
              <a:t>Detection, 2023.</a:t>
            </a:r>
            <a:endParaRPr lang="en-US" sz="12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[10] </a:t>
            </a:r>
            <a:r>
              <a:rPr lang="en-US" sz="1200" dirty="0">
                <a:latin typeface="Times New Roman" panose="02020603050405020304" pitchFamily="18" charset="0"/>
                <a:cs typeface="Times New Roman" panose="02020603050405020304" pitchFamily="18" charset="0"/>
              </a:rPr>
              <a:t>Diego </a:t>
            </a:r>
            <a:r>
              <a:rPr lang="en-US" sz="1200" dirty="0" err="1">
                <a:latin typeface="Times New Roman" panose="02020603050405020304" pitchFamily="18" charset="0"/>
                <a:cs typeface="Times New Roman" panose="02020603050405020304" pitchFamily="18" charset="0"/>
              </a:rPr>
              <a:t>Madariaga</a:t>
            </a:r>
            <a:r>
              <a:rPr lang="en-US" sz="1200" dirty="0">
                <a:latin typeface="Times New Roman" panose="02020603050405020304" pitchFamily="18" charset="0"/>
                <a:cs typeface="Times New Roman" panose="02020603050405020304" pitchFamily="18" charset="0"/>
              </a:rPr>
              <a:t> , Graduate Student Member, IEEE, Javier </a:t>
            </a:r>
            <a:r>
              <a:rPr lang="en-US" sz="1200" dirty="0" err="1">
                <a:latin typeface="Times New Roman" panose="02020603050405020304" pitchFamily="18" charset="0"/>
                <a:cs typeface="Times New Roman" panose="02020603050405020304" pitchFamily="18" charset="0"/>
              </a:rPr>
              <a:t>Madariaga</a:t>
            </a:r>
            <a:r>
              <a:rPr lang="en-US" sz="1200" dirty="0">
                <a:latin typeface="Times New Roman" panose="02020603050405020304" pitchFamily="18" charset="0"/>
                <a:cs typeface="Times New Roman" panose="02020603050405020304" pitchFamily="18" charset="0"/>
              </a:rPr>
              <a:t>, Martín </a:t>
            </a:r>
            <a:r>
              <a:rPr lang="en-US" sz="1200" dirty="0" err="1">
                <a:latin typeface="Times New Roman" panose="02020603050405020304" pitchFamily="18" charset="0"/>
                <a:cs typeface="Times New Roman" panose="02020603050405020304" pitchFamily="18" charset="0"/>
              </a:rPr>
              <a:t>Panza</a:t>
            </a:r>
            <a:r>
              <a:rPr lang="en-US" sz="1200" dirty="0">
                <a:latin typeface="Times New Roman" panose="02020603050405020304" pitchFamily="18" charset="0"/>
                <a:cs typeface="Times New Roman" panose="02020603050405020304" pitchFamily="18" charset="0"/>
              </a:rPr>
              <a:t>, Javier Bustos-Jiménez , and Benjamin Bustos, IEEE TRANSACTIONS ON NETWORK AND SERVICE MANAGEMENT, Detecting Anomalies at a TLD Name Server Based on DNS Traffic </a:t>
            </a:r>
            <a:r>
              <a:rPr lang="en-US" sz="1200" dirty="0" smtClean="0">
                <a:latin typeface="Times New Roman" panose="02020603050405020304" pitchFamily="18" charset="0"/>
                <a:cs typeface="Times New Roman" panose="02020603050405020304" pitchFamily="18" charset="0"/>
              </a:rPr>
              <a:t>Predictions, 2021.</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[11] </a:t>
            </a:r>
            <a:r>
              <a:rPr lang="en-US" sz="1200" dirty="0" err="1">
                <a:latin typeface="Times New Roman" panose="02020603050405020304" pitchFamily="18" charset="0"/>
                <a:cs typeface="Times New Roman" panose="02020603050405020304" pitchFamily="18" charset="0"/>
              </a:rPr>
              <a:t>Ghada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Elbez</a:t>
            </a:r>
            <a:r>
              <a:rPr lang="en-US" sz="1200" dirty="0">
                <a:latin typeface="Times New Roman" panose="02020603050405020304" pitchFamily="18" charset="0"/>
                <a:cs typeface="Times New Roman" panose="02020603050405020304" pitchFamily="18" charset="0"/>
              </a:rPr>
              <a:t> , Member, IEEE, </a:t>
            </a:r>
            <a:r>
              <a:rPr lang="en-US" sz="1200" dirty="0" err="1">
                <a:latin typeface="Times New Roman" panose="02020603050405020304" pitchFamily="18" charset="0"/>
                <a:cs typeface="Times New Roman" panose="02020603050405020304" pitchFamily="18" charset="0"/>
              </a:rPr>
              <a:t>Klara</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Nahrstedt</a:t>
            </a:r>
            <a:r>
              <a:rPr lang="en-US" sz="1200" dirty="0">
                <a:latin typeface="Times New Roman" panose="02020603050405020304" pitchFamily="18" charset="0"/>
                <a:cs typeface="Times New Roman" panose="02020603050405020304" pitchFamily="18" charset="0"/>
              </a:rPr>
              <a:t> , Fellow, IEEE, and </a:t>
            </a:r>
            <a:r>
              <a:rPr lang="en-US" sz="1200" dirty="0" err="1">
                <a:latin typeface="Times New Roman" panose="02020603050405020304" pitchFamily="18" charset="0"/>
                <a:cs typeface="Times New Roman" panose="02020603050405020304" pitchFamily="18" charset="0"/>
              </a:rPr>
              <a:t>Veit</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Hagenmeyer</a:t>
            </a:r>
            <a:r>
              <a:rPr lang="en-US" sz="1200" dirty="0">
                <a:latin typeface="Times New Roman" panose="02020603050405020304" pitchFamily="18" charset="0"/>
                <a:cs typeface="Times New Roman" panose="02020603050405020304" pitchFamily="18" charset="0"/>
              </a:rPr>
              <a:t> , Member, IEEE, IEEE TRANSACTIONS ON SMART GRID, Early Attack Detection for Securing GOOSE Network </a:t>
            </a:r>
            <a:r>
              <a:rPr lang="en-US" sz="1200" dirty="0" smtClean="0">
                <a:latin typeface="Times New Roman" panose="02020603050405020304" pitchFamily="18" charset="0"/>
                <a:cs typeface="Times New Roman" panose="02020603050405020304" pitchFamily="18" charset="0"/>
              </a:rPr>
              <a:t>Traffic, 2024</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13998179"/>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592285"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3060453"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REFERENCES Cont.</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54277" y="1352165"/>
            <a:ext cx="11486270" cy="4731552"/>
          </a:xfrm>
          <a:prstGeom prst="rect">
            <a:avLst/>
          </a:prstGeom>
        </p:spPr>
        <p:txBody>
          <a:bodyPr wrap="square">
            <a:spAutoFit/>
          </a:bodyPr>
          <a:lstStyle/>
          <a:p>
            <a:pPr algn="just">
              <a:lnSpc>
                <a:spcPct val="107000"/>
              </a:lnSpc>
              <a:spcAft>
                <a:spcPts val="800"/>
              </a:spcAft>
            </a:pPr>
            <a:r>
              <a:rPr lang="en-US" sz="1200" dirty="0">
                <a:latin typeface="Times New Roman" panose="02020603050405020304" pitchFamily="18" charset="0"/>
                <a:ea typeface="Calibri" panose="020F0502020204030204" pitchFamily="34" charset="0"/>
                <a:cs typeface="Times New Roman" panose="02020603050405020304" pitchFamily="18" charset="0"/>
              </a:rPr>
              <a:t>[</a:t>
            </a:r>
            <a:r>
              <a:rPr lang="en-US" sz="1200" dirty="0" smtClean="0">
                <a:latin typeface="Times New Roman" panose="02020603050405020304" pitchFamily="18" charset="0"/>
                <a:ea typeface="Calibri" panose="020F0502020204030204" pitchFamily="34" charset="0"/>
                <a:cs typeface="Times New Roman" panose="02020603050405020304" pitchFamily="18" charset="0"/>
              </a:rPr>
              <a:t>12] </a:t>
            </a:r>
            <a:r>
              <a:rPr lang="en-US" sz="1200" dirty="0">
                <a:latin typeface="Times New Roman" panose="02020603050405020304" pitchFamily="18" charset="0"/>
                <a:cs typeface="Times New Roman" panose="02020603050405020304" pitchFamily="18" charset="0"/>
              </a:rPr>
              <a:t>Qi Li , Senior Member, IEEE, </a:t>
            </a:r>
            <a:r>
              <a:rPr lang="en-US" sz="1200" dirty="0" err="1">
                <a:latin typeface="Times New Roman" panose="02020603050405020304" pitchFamily="18" charset="0"/>
                <a:cs typeface="Times New Roman" panose="02020603050405020304" pitchFamily="18" charset="0"/>
              </a:rPr>
              <a:t>Yunpeng</a:t>
            </a:r>
            <a:r>
              <a:rPr lang="en-US" sz="1200" dirty="0">
                <a:latin typeface="Times New Roman" panose="02020603050405020304" pitchFamily="18" charset="0"/>
                <a:cs typeface="Times New Roman" panose="02020603050405020304" pitchFamily="18" charset="0"/>
              </a:rPr>
              <a:t> Liu, </a:t>
            </a:r>
            <a:r>
              <a:rPr lang="en-US" sz="1200" dirty="0" err="1">
                <a:latin typeface="Times New Roman" panose="02020603050405020304" pitchFamily="18" charset="0"/>
                <a:cs typeface="Times New Roman" panose="02020603050405020304" pitchFamily="18" charset="0"/>
              </a:rPr>
              <a:t>Zhuotao</a:t>
            </a:r>
            <a:r>
              <a:rPr lang="en-US" sz="1200" dirty="0">
                <a:latin typeface="Times New Roman" panose="02020603050405020304" pitchFamily="18" charset="0"/>
                <a:cs typeface="Times New Roman" panose="02020603050405020304" pitchFamily="18" charset="0"/>
              </a:rPr>
              <a:t> Liu , Peng Zhang , and </a:t>
            </a:r>
            <a:r>
              <a:rPr lang="en-US" sz="1200" dirty="0" err="1">
                <a:latin typeface="Times New Roman" panose="02020603050405020304" pitchFamily="18" charset="0"/>
                <a:cs typeface="Times New Roman" panose="02020603050405020304" pitchFamily="18" charset="0"/>
              </a:rPr>
              <a:t>Chunhui</a:t>
            </a:r>
            <a:r>
              <a:rPr lang="en-US" sz="1200" dirty="0">
                <a:latin typeface="Times New Roman" panose="02020603050405020304" pitchFamily="18" charset="0"/>
                <a:cs typeface="Times New Roman" panose="02020603050405020304" pitchFamily="18" charset="0"/>
              </a:rPr>
              <a:t> Pang, IEEE TRANSACTIONS ON PARALLEL AND DISTRIBUTED SYSTEMS, Efficient Forwarding Anomaly Detection in Software-Defined </a:t>
            </a:r>
            <a:r>
              <a:rPr lang="en-US" sz="1200" dirty="0" smtClean="0">
                <a:latin typeface="Times New Roman" panose="02020603050405020304" pitchFamily="18" charset="0"/>
                <a:cs typeface="Times New Roman" panose="02020603050405020304" pitchFamily="18" charset="0"/>
              </a:rPr>
              <a:t>Networks, 2021.</a:t>
            </a:r>
          </a:p>
          <a:p>
            <a:pPr algn="just">
              <a:lnSpc>
                <a:spcPct val="107000"/>
              </a:lnSpc>
              <a:spcAft>
                <a:spcPts val="800"/>
              </a:spcAft>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[13] </a:t>
            </a:r>
            <a:r>
              <a:rPr lang="en-US" sz="1200" dirty="0" err="1">
                <a:latin typeface="Times New Roman" panose="02020603050405020304" pitchFamily="18" charset="0"/>
                <a:cs typeface="Times New Roman" panose="02020603050405020304" pitchFamily="18" charset="0"/>
              </a:rPr>
              <a:t>Ramani</a:t>
            </a:r>
            <a:r>
              <a:rPr lang="en-US" sz="1200" dirty="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Sagar</a:t>
            </a:r>
            <a:r>
              <a:rPr lang="en-US" sz="1200" dirty="0" smtClean="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Rutvij</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Jhaveri</a:t>
            </a:r>
            <a:r>
              <a:rPr lang="en-US" sz="1200" dirty="0">
                <a:latin typeface="Times New Roman" panose="02020603050405020304" pitchFamily="18" charset="0"/>
                <a:cs typeface="Times New Roman" panose="02020603050405020304" pitchFamily="18" charset="0"/>
              </a:rPr>
              <a:t> a</a:t>
            </a:r>
            <a:r>
              <a:rPr lang="en-US" sz="1200" dirty="0" smtClean="0">
                <a:latin typeface="Times New Roman" panose="02020603050405020304" pitchFamily="18" charset="0"/>
                <a:cs typeface="Times New Roman" panose="02020603050405020304" pitchFamily="18" charset="0"/>
              </a:rPr>
              <a:t>nd </a:t>
            </a:r>
            <a:r>
              <a:rPr lang="en-US" sz="1200" dirty="0">
                <a:latin typeface="Times New Roman" panose="02020603050405020304" pitchFamily="18" charset="0"/>
                <a:cs typeface="Times New Roman" panose="02020603050405020304" pitchFamily="18" charset="0"/>
              </a:rPr>
              <a:t>Carlos </a:t>
            </a:r>
            <a:r>
              <a:rPr lang="en-US" sz="1200" dirty="0" smtClean="0">
                <a:latin typeface="Times New Roman" panose="02020603050405020304" pitchFamily="18" charset="0"/>
                <a:cs typeface="Times New Roman" panose="02020603050405020304" pitchFamily="18" charset="0"/>
              </a:rPr>
              <a:t>Borrego</a:t>
            </a:r>
            <a:r>
              <a:rPr lang="en-US" sz="1200" dirty="0">
                <a:latin typeface="Times New Roman" panose="02020603050405020304" pitchFamily="18" charset="0"/>
                <a:cs typeface="Times New Roman" panose="02020603050405020304" pitchFamily="18" charset="0"/>
              </a:rPr>
              <a:t>, Electronics, Applications in Security and Evasions in Machine Learning: A Survey </a:t>
            </a:r>
            <a:r>
              <a:rPr lang="en-US" sz="1200" dirty="0" smtClean="0">
                <a:latin typeface="Times New Roman" panose="02020603050405020304" pitchFamily="18" charset="0"/>
                <a:cs typeface="Times New Roman" panose="02020603050405020304" pitchFamily="18" charset="0"/>
              </a:rPr>
              <a:t>, 2020.</a:t>
            </a:r>
          </a:p>
          <a:p>
            <a:pPr algn="just">
              <a:lnSpc>
                <a:spcPct val="107000"/>
              </a:lnSpc>
              <a:spcAft>
                <a:spcPts val="800"/>
              </a:spcAft>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[14] </a:t>
            </a:r>
            <a:r>
              <a:rPr lang="en-US" sz="1200" dirty="0">
                <a:latin typeface="Times New Roman" panose="02020603050405020304" pitchFamily="18" charset="0"/>
                <a:cs typeface="Times New Roman" panose="02020603050405020304" pitchFamily="18" charset="0"/>
              </a:rPr>
              <a:t>Nadia </a:t>
            </a:r>
            <a:r>
              <a:rPr lang="en-US" sz="1200" dirty="0" err="1">
                <a:latin typeface="Times New Roman" panose="02020603050405020304" pitchFamily="18" charset="0"/>
                <a:cs typeface="Times New Roman" panose="02020603050405020304" pitchFamily="18" charset="0"/>
              </a:rPr>
              <a:t>Niknami</a:t>
            </a:r>
            <a:r>
              <a:rPr lang="en-US" sz="1200" dirty="0">
                <a:latin typeface="Times New Roman" panose="02020603050405020304" pitchFamily="18" charset="0"/>
                <a:cs typeface="Times New Roman" panose="02020603050405020304" pitchFamily="18" charset="0"/>
              </a:rPr>
              <a:t> , Graduate Student Member, IEEE and </a:t>
            </a:r>
            <a:r>
              <a:rPr lang="en-US" sz="1200" dirty="0" err="1">
                <a:latin typeface="Times New Roman" panose="02020603050405020304" pitchFamily="18" charset="0"/>
                <a:cs typeface="Times New Roman" panose="02020603050405020304" pitchFamily="18" charset="0"/>
              </a:rPr>
              <a:t>Jie</a:t>
            </a:r>
            <a:r>
              <a:rPr lang="en-US" sz="1200" dirty="0">
                <a:latin typeface="Times New Roman" panose="02020603050405020304" pitchFamily="18" charset="0"/>
                <a:cs typeface="Times New Roman" panose="02020603050405020304" pitchFamily="18" charset="0"/>
              </a:rPr>
              <a:t> Wu , Fellow, IEEE, IEEE TRANSACTIONS ON NETWORK SCIENCE AND ENGINEERING, </a:t>
            </a:r>
            <a:r>
              <a:rPr lang="en-US" sz="1200" dirty="0" err="1">
                <a:latin typeface="Times New Roman" panose="02020603050405020304" pitchFamily="18" charset="0"/>
                <a:cs typeface="Times New Roman" panose="02020603050405020304" pitchFamily="18" charset="0"/>
              </a:rPr>
              <a:t>Entropy-KL-ML:Enhancing</a:t>
            </a:r>
            <a:r>
              <a:rPr lang="en-US" sz="1200" dirty="0">
                <a:latin typeface="Times New Roman" panose="02020603050405020304" pitchFamily="18" charset="0"/>
                <a:cs typeface="Times New Roman" panose="02020603050405020304" pitchFamily="18" charset="0"/>
              </a:rPr>
              <a:t> the Entropy-KL-Based Anomaly Detection on Software-Defined </a:t>
            </a:r>
            <a:r>
              <a:rPr lang="en-US" sz="1200" dirty="0" smtClean="0">
                <a:latin typeface="Times New Roman" panose="02020603050405020304" pitchFamily="18" charset="0"/>
                <a:cs typeface="Times New Roman" panose="02020603050405020304" pitchFamily="18" charset="0"/>
              </a:rPr>
              <a:t>Networks, 2022.</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[15] </a:t>
            </a:r>
            <a:r>
              <a:rPr lang="en-US" sz="1200" dirty="0" err="1">
                <a:latin typeface="Times New Roman" panose="02020603050405020304" pitchFamily="18" charset="0"/>
                <a:cs typeface="Times New Roman" panose="02020603050405020304" pitchFamily="18" charset="0"/>
              </a:rPr>
              <a:t>Hengrun</a:t>
            </a:r>
            <a:r>
              <a:rPr lang="en-US" sz="1200" dirty="0">
                <a:latin typeface="Times New Roman" panose="02020603050405020304" pitchFamily="18" charset="0"/>
                <a:cs typeface="Times New Roman" panose="02020603050405020304" pitchFamily="18" charset="0"/>
              </a:rPr>
              <a:t> Zhang , Member, IEEE, Kai Zeng , Member, IEEE, and </a:t>
            </a:r>
            <a:r>
              <a:rPr lang="en-US" sz="1200" dirty="0" err="1">
                <a:latin typeface="Times New Roman" panose="02020603050405020304" pitchFamily="18" charset="0"/>
                <a:cs typeface="Times New Roman" panose="02020603050405020304" pitchFamily="18" charset="0"/>
              </a:rPr>
              <a:t>Shuai</a:t>
            </a:r>
            <a:r>
              <a:rPr lang="en-US" sz="1200" dirty="0">
                <a:latin typeface="Times New Roman" panose="02020603050405020304" pitchFamily="18" charset="0"/>
                <a:cs typeface="Times New Roman" panose="02020603050405020304" pitchFamily="18" charset="0"/>
              </a:rPr>
              <a:t> Lin, Member, IEEE, IEEE TRANSACTIONS ON INFORMATION FORENSICS AND SECURITY, Federated Graph Neural Network for Fast Anomaly Detection in Controller Area </a:t>
            </a:r>
            <a:r>
              <a:rPr lang="en-US" sz="1200" dirty="0" smtClean="0">
                <a:latin typeface="Times New Roman" panose="02020603050405020304" pitchFamily="18" charset="0"/>
                <a:cs typeface="Times New Roman" panose="02020603050405020304" pitchFamily="18" charset="0"/>
              </a:rPr>
              <a:t>Networks, 2023.</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[16] </a:t>
            </a:r>
            <a:r>
              <a:rPr lang="nl-NL" sz="1200" dirty="0">
                <a:latin typeface="Times New Roman" panose="02020603050405020304" pitchFamily="18" charset="0"/>
                <a:cs typeface="Times New Roman" panose="02020603050405020304" pitchFamily="18" charset="0"/>
              </a:rPr>
              <a:t>Ziming Zhao , Student Member, </a:t>
            </a:r>
            <a:r>
              <a:rPr lang="nl-NL" sz="1200" dirty="0" smtClean="0">
                <a:latin typeface="Times New Roman" panose="02020603050405020304" pitchFamily="18" charset="0"/>
                <a:cs typeface="Times New Roman" panose="02020603050405020304" pitchFamily="18" charset="0"/>
              </a:rPr>
              <a:t>IEEE, </a:t>
            </a:r>
            <a:r>
              <a:rPr lang="en-US" sz="1200" dirty="0">
                <a:latin typeface="Times New Roman" panose="02020603050405020304" pitchFamily="18" charset="0"/>
                <a:cs typeface="Times New Roman" panose="02020603050405020304" pitchFamily="18" charset="0"/>
              </a:rPr>
              <a:t>IEEE/ACM TRANSACTIONS ON NETWORKING, FOSS: Towards Fine-Grained Unknown Class Detection Against the Open-Set Attack Spectrum With Variable Legitimate </a:t>
            </a:r>
            <a:r>
              <a:rPr lang="en-US" sz="1200" dirty="0" smtClean="0">
                <a:latin typeface="Times New Roman" panose="02020603050405020304" pitchFamily="18" charset="0"/>
                <a:cs typeface="Times New Roman" panose="02020603050405020304" pitchFamily="18" charset="0"/>
              </a:rPr>
              <a:t>Traffic, 2024.</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[17] </a:t>
            </a:r>
            <a:r>
              <a:rPr lang="en-US" sz="1200" dirty="0" err="1">
                <a:latin typeface="Times New Roman" panose="02020603050405020304" pitchFamily="18" charset="0"/>
                <a:cs typeface="Times New Roman" panose="02020603050405020304" pitchFamily="18" charset="0"/>
              </a:rPr>
              <a:t>Yating</a:t>
            </a:r>
            <a:r>
              <a:rPr lang="en-US" sz="1200" dirty="0">
                <a:latin typeface="Times New Roman" panose="02020603050405020304" pitchFamily="18" charset="0"/>
                <a:cs typeface="Times New Roman" panose="02020603050405020304" pitchFamily="18" charset="0"/>
              </a:rPr>
              <a:t> Liu, Student Member, IEEE, </a:t>
            </a:r>
            <a:r>
              <a:rPr lang="en-US" sz="1200" dirty="0" err="1">
                <a:latin typeface="Times New Roman" panose="02020603050405020304" pitchFamily="18" charset="0"/>
                <a:cs typeface="Times New Roman" panose="02020603050405020304" pitchFamily="18" charset="0"/>
              </a:rPr>
              <a:t>Yuantao</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Gu</a:t>
            </a:r>
            <a:r>
              <a:rPr lang="en-US" sz="1200" dirty="0">
                <a:latin typeface="Times New Roman" panose="02020603050405020304" pitchFamily="18" charset="0"/>
                <a:cs typeface="Times New Roman" panose="02020603050405020304" pitchFamily="18" charset="0"/>
              </a:rPr>
              <a:t> , Senior Member, IEEE, IEEE TRANSACTIONS ON NETWORK SCIENCE AND ENGINEERING, MSCA: An Unsupervised Anomaly Detection System for Network Security in Backbone </a:t>
            </a:r>
            <a:r>
              <a:rPr lang="en-US" sz="1200" dirty="0" smtClean="0">
                <a:latin typeface="Times New Roman" panose="02020603050405020304" pitchFamily="18" charset="0"/>
                <a:cs typeface="Times New Roman" panose="02020603050405020304" pitchFamily="18" charset="0"/>
              </a:rPr>
              <a:t>Network, 2023.</a:t>
            </a: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[18] </a:t>
            </a:r>
            <a:r>
              <a:rPr lang="en-US" sz="1200" dirty="0" err="1">
                <a:latin typeface="Times New Roman" panose="02020603050405020304" pitchFamily="18" charset="0"/>
                <a:cs typeface="Times New Roman" panose="02020603050405020304" pitchFamily="18" charset="0"/>
              </a:rPr>
              <a:t>Zhangfa</a:t>
            </a:r>
            <a:r>
              <a:rPr lang="en-US" sz="1200" dirty="0">
                <a:latin typeface="Times New Roman" panose="02020603050405020304" pitchFamily="18" charset="0"/>
                <a:cs typeface="Times New Roman" panose="02020603050405020304" pitchFamily="18" charset="0"/>
              </a:rPr>
              <a:t> Wu , </a:t>
            </a:r>
            <a:r>
              <a:rPr lang="en-US" sz="1200" dirty="0" err="1">
                <a:latin typeface="Times New Roman" panose="02020603050405020304" pitchFamily="18" charset="0"/>
                <a:cs typeface="Times New Roman" panose="02020603050405020304" pitchFamily="18" charset="0"/>
              </a:rPr>
              <a:t>Huifang</a:t>
            </a:r>
            <a:r>
              <a:rPr lang="en-US" sz="1200" dirty="0">
                <a:latin typeface="Times New Roman" panose="02020603050405020304" pitchFamily="18" charset="0"/>
                <a:cs typeface="Times New Roman" panose="02020603050405020304" pitchFamily="18" charset="0"/>
              </a:rPr>
              <a:t> Li , </a:t>
            </a:r>
            <a:r>
              <a:rPr lang="en-US" sz="1200" dirty="0" err="1">
                <a:latin typeface="Times New Roman" panose="02020603050405020304" pitchFamily="18" charset="0"/>
                <a:cs typeface="Times New Roman" panose="02020603050405020304" pitchFamily="18" charset="0"/>
              </a:rPr>
              <a:t>Yekui</a:t>
            </a:r>
            <a:r>
              <a:rPr lang="en-US" sz="1200" dirty="0">
                <a:latin typeface="Times New Roman" panose="02020603050405020304" pitchFamily="18" charset="0"/>
                <a:cs typeface="Times New Roman" panose="02020603050405020304" pitchFamily="18" charset="0"/>
              </a:rPr>
              <a:t> Qian , Yi Hua , and </a:t>
            </a:r>
            <a:r>
              <a:rPr lang="en-US" sz="1200" dirty="0" err="1">
                <a:latin typeface="Times New Roman" panose="02020603050405020304" pitchFamily="18" charset="0"/>
                <a:cs typeface="Times New Roman" panose="02020603050405020304" pitchFamily="18" charset="0"/>
              </a:rPr>
              <a:t>Hongping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Gan</a:t>
            </a:r>
            <a:r>
              <a:rPr lang="en-US" sz="1200" dirty="0">
                <a:latin typeface="Times New Roman" panose="02020603050405020304" pitchFamily="18" charset="0"/>
                <a:cs typeface="Times New Roman" panose="02020603050405020304" pitchFamily="18" charset="0"/>
              </a:rPr>
              <a:t> , Member, IEEE, IEEE TRANSACTIONS ON NETWORK SCIENCE AND ENGINEERING, Poison-Resilient Anomaly Detection: Mitigating Poisoning Attacks in Semi-Supervised Encrypted Traffic Anomaly </a:t>
            </a:r>
            <a:r>
              <a:rPr lang="en-US" sz="1200" dirty="0" smtClean="0">
                <a:latin typeface="Times New Roman" panose="02020603050405020304" pitchFamily="18" charset="0"/>
                <a:cs typeface="Times New Roman" panose="02020603050405020304" pitchFamily="18" charset="0"/>
              </a:rPr>
              <a:t>Detection, 2024.</a:t>
            </a:r>
            <a:endParaRPr lang="en-US" sz="1200" dirty="0" smtClean="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dirty="0" smtClean="0">
                <a:latin typeface="Times New Roman" panose="02020603050405020304" pitchFamily="18" charset="0"/>
                <a:ea typeface="Calibri" panose="020F0502020204030204" pitchFamily="34" charset="0"/>
                <a:cs typeface="Times New Roman" panose="02020603050405020304" pitchFamily="18" charset="0"/>
              </a:rPr>
              <a:t>[19] </a:t>
            </a:r>
            <a:r>
              <a:rPr lang="en-US" sz="1200" dirty="0">
                <a:latin typeface="Times New Roman" panose="02020603050405020304" pitchFamily="18" charset="0"/>
                <a:cs typeface="Times New Roman" panose="02020603050405020304" pitchFamily="18" charset="0"/>
              </a:rPr>
              <a:t>Ying </a:t>
            </a:r>
            <a:r>
              <a:rPr lang="en-US" sz="1200" dirty="0" err="1">
                <a:latin typeface="Times New Roman" panose="02020603050405020304" pitchFamily="18" charset="0"/>
                <a:cs typeface="Times New Roman" panose="02020603050405020304" pitchFamily="18" charset="0"/>
              </a:rPr>
              <a:t>Zhong</a:t>
            </a:r>
            <a:r>
              <a:rPr lang="en-US" sz="1200" dirty="0">
                <a:latin typeface="Times New Roman" panose="02020603050405020304" pitchFamily="18" charset="0"/>
                <a:cs typeface="Times New Roman" panose="02020603050405020304" pitchFamily="18" charset="0"/>
              </a:rPr>
              <a:t> , </a:t>
            </a:r>
            <a:r>
              <a:rPr lang="en-US" sz="1200" dirty="0" err="1">
                <a:latin typeface="Times New Roman" panose="02020603050405020304" pitchFamily="18" charset="0"/>
                <a:cs typeface="Times New Roman" panose="02020603050405020304" pitchFamily="18" charset="0"/>
              </a:rPr>
              <a:t>Zhiliang</a:t>
            </a:r>
            <a:r>
              <a:rPr lang="en-US" sz="1200" dirty="0">
                <a:latin typeface="Times New Roman" panose="02020603050405020304" pitchFamily="18" charset="0"/>
                <a:cs typeface="Times New Roman" panose="02020603050405020304" pitchFamily="18" charset="0"/>
              </a:rPr>
              <a:t> Wang , </a:t>
            </a:r>
            <a:r>
              <a:rPr lang="en-US" sz="1200" dirty="0" err="1">
                <a:latin typeface="Times New Roman" panose="02020603050405020304" pitchFamily="18" charset="0"/>
                <a:cs typeface="Times New Roman" panose="02020603050405020304" pitchFamily="18" charset="0"/>
              </a:rPr>
              <a:t>Xingang</a:t>
            </a:r>
            <a:r>
              <a:rPr lang="en-US" sz="1200" dirty="0">
                <a:latin typeface="Times New Roman" panose="02020603050405020304" pitchFamily="18" charset="0"/>
                <a:cs typeface="Times New Roman" panose="02020603050405020304" pitchFamily="18" charset="0"/>
              </a:rPr>
              <a:t> Shi, IEEE TRANSACTIONS ON INFORMATION FORENSICS AND SECURITY, RFG-HELAD: A Robust Fine-Grained Network Traffic Anomaly Detection Model Based on Heterogeneous Ensemble </a:t>
            </a:r>
            <a:r>
              <a:rPr lang="en-US" sz="1200" dirty="0" smtClean="0">
                <a:latin typeface="Times New Roman" panose="02020603050405020304" pitchFamily="18" charset="0"/>
                <a:cs typeface="Times New Roman" panose="02020603050405020304" pitchFamily="18" charset="0"/>
              </a:rPr>
              <a:t>Learning, 2024.</a:t>
            </a:r>
            <a:endParaRPr lang="en-US" sz="1200" dirty="0" smtClean="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n-US" sz="1200" dirty="0" smtClean="0">
                <a:effectLst/>
                <a:latin typeface="Times New Roman" panose="02020603050405020304" pitchFamily="18" charset="0"/>
                <a:ea typeface="Calibri" panose="020F0502020204030204" pitchFamily="34" charset="0"/>
                <a:cs typeface="Times New Roman" panose="02020603050405020304" pitchFamily="18" charset="0"/>
              </a:rPr>
              <a:t>[20] </a:t>
            </a:r>
            <a:r>
              <a:rPr lang="en-US" sz="1200" dirty="0">
                <a:latin typeface="Times New Roman" panose="02020603050405020304" pitchFamily="18" charset="0"/>
                <a:cs typeface="Times New Roman" panose="02020603050405020304" pitchFamily="18" charset="0"/>
              </a:rPr>
              <a:t>Rasheed Ahmad1  · </a:t>
            </a:r>
            <a:r>
              <a:rPr lang="en-US" sz="1200" dirty="0" err="1">
                <a:latin typeface="Times New Roman" panose="02020603050405020304" pitchFamily="18" charset="0"/>
                <a:cs typeface="Times New Roman" panose="02020603050405020304" pitchFamily="18" charset="0"/>
              </a:rPr>
              <a:t>Izzat</a:t>
            </a:r>
            <a:r>
              <a:rPr lang="en-US" sz="1200" dirty="0">
                <a:latin typeface="Times New Roman" panose="02020603050405020304" pitchFamily="18" charset="0"/>
                <a:cs typeface="Times New Roman" panose="02020603050405020304" pitchFamily="18" charset="0"/>
              </a:rPr>
              <a:t> Alsmadi2  · </a:t>
            </a:r>
            <a:r>
              <a:rPr lang="en-US" sz="1200" dirty="0" err="1">
                <a:latin typeface="Times New Roman" panose="02020603050405020304" pitchFamily="18" charset="0"/>
                <a:cs typeface="Times New Roman" panose="02020603050405020304" pitchFamily="18" charset="0"/>
              </a:rPr>
              <a:t>Wasim</a:t>
            </a:r>
            <a:r>
              <a:rPr lang="en-US" sz="1200" dirty="0">
                <a:latin typeface="Times New Roman" panose="02020603050405020304" pitchFamily="18" charset="0"/>
                <a:cs typeface="Times New Roman" panose="02020603050405020304" pitchFamily="18" charset="0"/>
              </a:rPr>
              <a:t> Alhamdani1  · </a:t>
            </a:r>
            <a:r>
              <a:rPr lang="en-US" sz="1200" dirty="0" err="1">
                <a:latin typeface="Times New Roman" panose="02020603050405020304" pitchFamily="18" charset="0"/>
                <a:cs typeface="Times New Roman" panose="02020603050405020304" pitchFamily="18" charset="0"/>
              </a:rPr>
              <a:t>Lo’ai</a:t>
            </a:r>
            <a:r>
              <a:rPr lang="en-US" sz="1200" dirty="0">
                <a:latin typeface="Times New Roman" panose="02020603050405020304" pitchFamily="18" charset="0"/>
                <a:cs typeface="Times New Roman" panose="02020603050405020304" pitchFamily="18" charset="0"/>
              </a:rPr>
              <a:t> Tawalbeh3, Zero‑day attack detection: a systematic literature </a:t>
            </a:r>
            <a:r>
              <a:rPr lang="en-US" sz="1200" dirty="0" smtClean="0">
                <a:latin typeface="Times New Roman" panose="02020603050405020304" pitchFamily="18" charset="0"/>
                <a:cs typeface="Times New Roman" panose="02020603050405020304" pitchFamily="18" charset="0"/>
              </a:rPr>
              <a:t>review, 2023.</a:t>
            </a:r>
          </a:p>
          <a:p>
            <a:r>
              <a:rPr lang="en-US" sz="1200" dirty="0">
                <a:latin typeface="Times New Roman" panose="02020603050405020304" pitchFamily="18" charset="0"/>
                <a:cs typeface="Times New Roman" panose="02020603050405020304" pitchFamily="18" charset="0"/>
              </a:rPr>
              <a:t>[21] WIDE. MAWI Working Group Traffic Archive. Accessed: May 2022. [Online]. Available: </a:t>
            </a:r>
            <a:r>
              <a:rPr lang="en-US" sz="1200" u="sng" dirty="0">
                <a:latin typeface="Times New Roman" panose="02020603050405020304" pitchFamily="18" charset="0"/>
                <a:cs typeface="Times New Roman" panose="02020603050405020304" pitchFamily="18" charset="0"/>
                <a:hlinkClick r:id="rId2"/>
              </a:rPr>
              <a:t>http://mawi.wide.ad.jp/mawi/</a:t>
            </a:r>
            <a:r>
              <a:rPr lang="en-US" sz="1200" dirty="0">
                <a:latin typeface="Times New Roman" panose="02020603050405020304" pitchFamily="18" charset="0"/>
                <a:cs typeface="Times New Roman" panose="02020603050405020304" pitchFamily="18" charset="0"/>
              </a:rPr>
              <a:t> </a:t>
            </a:r>
            <a:endParaRPr lang="en-US" sz="1200" dirty="0" smtClean="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[22] Supplementary Material. Accessed [Online]. Available: </a:t>
            </a:r>
            <a:r>
              <a:rPr lang="en-US" sz="1200" u="sng" dirty="0">
                <a:latin typeface="Times New Roman" panose="02020603050405020304" pitchFamily="18" charset="0"/>
                <a:cs typeface="Times New Roman" panose="02020603050405020304" pitchFamily="18" charset="0"/>
                <a:hlinkClick r:id="rId3"/>
              </a:rPr>
              <a:t>https://</a:t>
            </a:r>
            <a:r>
              <a:rPr lang="en-US" sz="1200" u="sng" dirty="0" smtClean="0">
                <a:latin typeface="Times New Roman" panose="02020603050405020304" pitchFamily="18" charset="0"/>
                <a:cs typeface="Times New Roman" panose="02020603050405020304" pitchFamily="18" charset="0"/>
                <a:hlinkClick r:id="rId3"/>
              </a:rPr>
              <a:t>ieeexplore.ieee.org/ielx7/90/10640200/10474390/supp13370851.pdf?arnumber=10474390</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0376914"/>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18654" y="2547257"/>
            <a:ext cx="2666999" cy="727788"/>
          </a:xfrm>
          <a:prstGeom prst="rect">
            <a:avLst/>
          </a:prstGeom>
          <a:solidFill>
            <a:schemeClr val="accent1">
              <a:lumMod val="75000"/>
            </a:schemeClr>
          </a:solidFill>
          <a:ln>
            <a:noFill/>
          </a:ln>
          <a:effectLst>
            <a:outerShdw blurRad="50800" dist="38100" dir="5400000" algn="t" rotWithShape="0">
              <a:prstClr val="black">
                <a:alpha val="40000"/>
              </a:prstClr>
            </a:out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043410" y="2667398"/>
            <a:ext cx="1817485" cy="487506"/>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Thank You !</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972862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247052"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2650084"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INTRODUCTION</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duotone>
              <a:schemeClr val="accent5">
                <a:shade val="45000"/>
                <a:satMod val="135000"/>
              </a:schemeClr>
              <a:prstClr val="white"/>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388687" y="1374606"/>
            <a:ext cx="3508647" cy="3598612"/>
          </a:xfrm>
          <a:prstGeom prst="rect">
            <a:avLst/>
          </a:prstGeom>
        </p:spPr>
      </p:pic>
      <p:sp>
        <p:nvSpPr>
          <p:cNvPr id="7" name="Rectangle 6"/>
          <p:cNvSpPr/>
          <p:nvPr/>
        </p:nvSpPr>
        <p:spPr>
          <a:xfrm>
            <a:off x="425408" y="1376162"/>
            <a:ext cx="8410678" cy="830997"/>
          </a:xfrm>
          <a:prstGeom prst="rect">
            <a:avLst/>
          </a:prstGeom>
        </p:spPr>
        <p:txBody>
          <a:bodyPr wrap="square">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Zero day attack detection is still an open challenge to the researchers as it is evolving like a snow ball. Most importantly zero day has an edge from other network attacks as it remains undetected until an attacker made the exploitation </a:t>
            </a:r>
            <a:r>
              <a:rPr lang="en-US" sz="1600" b="1" dirty="0">
                <a:solidFill>
                  <a:srgbClr val="5050F6"/>
                </a:solidFill>
                <a:latin typeface="Times New Roman" panose="02020603050405020304" pitchFamily="18" charset="0"/>
                <a:cs typeface="Times New Roman" panose="02020603050405020304" pitchFamily="18" charset="0"/>
              </a:rPr>
              <a:t>[3]</a:t>
            </a:r>
            <a:r>
              <a:rPr lang="en-US" sz="1600" dirty="0">
                <a:latin typeface="Times New Roman" panose="02020603050405020304" pitchFamily="18" charset="0"/>
                <a:cs typeface="Times New Roman" panose="02020603050405020304" pitchFamily="18" charset="0"/>
              </a:rPr>
              <a:t>. </a:t>
            </a:r>
          </a:p>
        </p:txBody>
      </p:sp>
      <p:sp>
        <p:nvSpPr>
          <p:cNvPr id="8" name="Rectangle 7"/>
          <p:cNvSpPr/>
          <p:nvPr/>
        </p:nvSpPr>
        <p:spPr>
          <a:xfrm>
            <a:off x="425408" y="2255617"/>
            <a:ext cx="8410678" cy="584775"/>
          </a:xfrm>
          <a:prstGeom prst="rect">
            <a:avLst/>
          </a:prstGeom>
        </p:spPr>
        <p:txBody>
          <a:bodyPr wrap="square">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Researchers are widely using ML techniques and algorithms to predict the zero day attacks. Yet there is still some gaps for the attacker to evade </a:t>
            </a:r>
            <a:r>
              <a:rPr lang="en-US" sz="1600" b="1" dirty="0">
                <a:solidFill>
                  <a:srgbClr val="5050F6"/>
                </a:solidFill>
                <a:latin typeface="Times New Roman" panose="02020603050405020304" pitchFamily="18" charset="0"/>
                <a:cs typeface="Times New Roman" panose="02020603050405020304" pitchFamily="18" charset="0"/>
              </a:rPr>
              <a:t>[3]</a:t>
            </a:r>
            <a:r>
              <a:rPr lang="en-US" sz="1600" dirty="0">
                <a:latin typeface="Times New Roman" panose="02020603050405020304" pitchFamily="18" charset="0"/>
                <a:cs typeface="Times New Roman" panose="02020603050405020304" pitchFamily="18" charset="0"/>
              </a:rPr>
              <a:t>.</a:t>
            </a:r>
          </a:p>
        </p:txBody>
      </p:sp>
      <p:sp>
        <p:nvSpPr>
          <p:cNvPr id="10" name="Rectangle 9"/>
          <p:cNvSpPr/>
          <p:nvPr/>
        </p:nvSpPr>
        <p:spPr>
          <a:xfrm>
            <a:off x="425408" y="2887113"/>
            <a:ext cx="8410679" cy="830997"/>
          </a:xfrm>
          <a:prstGeom prst="rect">
            <a:avLst/>
          </a:prstGeom>
        </p:spPr>
        <p:txBody>
          <a:bodyPr wrap="square">
            <a:sp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As per the recent literature, we concluded that </a:t>
            </a:r>
            <a:r>
              <a:rPr lang="en-US" sz="1600" dirty="0" smtClean="0">
                <a:latin typeface="Times New Roman" panose="02020603050405020304" pitchFamily="18" charset="0"/>
                <a:cs typeface="Times New Roman" panose="02020603050405020304" pitchFamily="18" charset="0"/>
              </a:rPr>
              <a:t>unsupervised or META Unsupervised </a:t>
            </a:r>
            <a:r>
              <a:rPr lang="en-US" sz="1600" dirty="0">
                <a:latin typeface="Times New Roman" panose="02020603050405020304" pitchFamily="18" charset="0"/>
                <a:cs typeface="Times New Roman" panose="02020603050405020304" pitchFamily="18" charset="0"/>
              </a:rPr>
              <a:t>learning approach is best for unknown attacks. Also, we are using Ensemble learning approach to cater a wider range of positive results </a:t>
            </a:r>
            <a:r>
              <a:rPr lang="en-US" sz="1600" b="1" dirty="0">
                <a:solidFill>
                  <a:srgbClr val="5050F6"/>
                </a:solidFill>
                <a:latin typeface="Times New Roman" panose="02020603050405020304" pitchFamily="18" charset="0"/>
                <a:cs typeface="Times New Roman" panose="02020603050405020304" pitchFamily="18" charset="0"/>
              </a:rPr>
              <a:t>[3]</a:t>
            </a:r>
            <a:r>
              <a:rPr lang="en-US" sz="1600" dirty="0">
                <a:latin typeface="Times New Roman" panose="02020603050405020304" pitchFamily="18" charset="0"/>
                <a:cs typeface="Times New Roman" panose="02020603050405020304" pitchFamily="18" charset="0"/>
              </a:rPr>
              <a:t>. </a:t>
            </a:r>
          </a:p>
        </p:txBody>
      </p:sp>
      <p:sp>
        <p:nvSpPr>
          <p:cNvPr id="11" name="Rectangle 10"/>
          <p:cNvSpPr/>
          <p:nvPr/>
        </p:nvSpPr>
        <p:spPr>
          <a:xfrm>
            <a:off x="425408" y="3764831"/>
            <a:ext cx="8410679" cy="2062103"/>
          </a:xfrm>
          <a:prstGeom prst="rect">
            <a:avLst/>
          </a:prstGeom>
        </p:spPr>
        <p:txBody>
          <a:bodyPr wrap="square">
            <a:spAutoFit/>
          </a:bodyPr>
          <a:lstStyle/>
          <a:p>
            <a:pPr marL="285750" indent="-285750" algn="just">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Our approach is to first replicate the findings from the research paper and analyze the prediction results and after, developing our own methodology to have better efficiency of prediction results in hand. The main purposes are:</a:t>
            </a:r>
          </a:p>
          <a:p>
            <a:pPr marL="285750" indent="-285750" algn="jus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marL="742950" lvl="1" indent="-285750" algn="just">
              <a:buFont typeface="Wingdings" panose="05000000000000000000" pitchFamily="2" charset="2"/>
              <a:buChar char="ü"/>
            </a:pPr>
            <a:r>
              <a:rPr lang="en-US" sz="1600" dirty="0" smtClean="0">
                <a:latin typeface="Times New Roman" panose="02020603050405020304" pitchFamily="18" charset="0"/>
                <a:cs typeface="Times New Roman" panose="02020603050405020304" pitchFamily="18" charset="0"/>
              </a:rPr>
              <a:t>Detecting zero day attacks</a:t>
            </a:r>
          </a:p>
          <a:p>
            <a:pPr marL="742950" lvl="1" indent="-285750" algn="just">
              <a:buFont typeface="Wingdings" panose="05000000000000000000" pitchFamily="2" charset="2"/>
              <a:buChar char="ü"/>
            </a:pPr>
            <a:r>
              <a:rPr lang="en-US" sz="1600" dirty="0" smtClean="0">
                <a:latin typeface="Times New Roman" panose="02020603050405020304" pitchFamily="18" charset="0"/>
                <a:cs typeface="Times New Roman" panose="02020603050405020304" pitchFamily="18" charset="0"/>
              </a:rPr>
              <a:t>Using Unsupervised learning framework</a:t>
            </a:r>
          </a:p>
          <a:p>
            <a:pPr marL="742950" lvl="1" indent="-285750" algn="just">
              <a:buFont typeface="Wingdings" panose="05000000000000000000" pitchFamily="2" charset="2"/>
              <a:buChar char="ü"/>
            </a:pPr>
            <a:r>
              <a:rPr lang="en-US" sz="1600" dirty="0" smtClean="0">
                <a:latin typeface="Times New Roman" panose="02020603050405020304" pitchFamily="18" charset="0"/>
                <a:cs typeface="Times New Roman" panose="02020603050405020304" pitchFamily="18" charset="0"/>
              </a:rPr>
              <a:t>Ensemble learning approach</a:t>
            </a:r>
          </a:p>
          <a:p>
            <a:pPr marL="742950" lvl="1" indent="-285750" algn="just">
              <a:buFont typeface="Wingdings" panose="05000000000000000000" pitchFamily="2" charset="2"/>
              <a:buChar char="ü"/>
            </a:pPr>
            <a:r>
              <a:rPr lang="en-US" sz="1600" dirty="0" smtClean="0">
                <a:latin typeface="Times New Roman" panose="02020603050405020304" pitchFamily="18" charset="0"/>
                <a:cs typeface="Times New Roman" panose="02020603050405020304" pitchFamily="18" charset="0"/>
              </a:rPr>
              <a:t>Efficient use of dataset</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7382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 Single Corner Rectangle 4"/>
          <p:cNvSpPr/>
          <p:nvPr/>
        </p:nvSpPr>
        <p:spPr>
          <a:xfrm>
            <a:off x="970381" y="3613065"/>
            <a:ext cx="10086395" cy="1335976"/>
          </a:xfrm>
          <a:prstGeom prst="round1Rect">
            <a:avLst>
              <a:gd name="adj" fmla="val 31775"/>
            </a:avLst>
          </a:prstGeom>
          <a:solidFill>
            <a:schemeClr val="accent1">
              <a:lumMod val="20000"/>
              <a:lumOff val="80000"/>
            </a:schemeClr>
          </a:solidFill>
          <a:ln>
            <a:noFill/>
          </a:ln>
          <a:effectLst>
            <a:outerShdw blurRad="203200" dist="38100" dir="1800000" algn="t"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1" y="494522"/>
            <a:ext cx="4348064"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3704091"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PROBLEM STATEMENT</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1222309" y="3805469"/>
            <a:ext cx="9433249" cy="882742"/>
          </a:xfrm>
          <a:prstGeom prst="rect">
            <a:avLst/>
          </a:prstGeom>
        </p:spPr>
        <p:txBody>
          <a:bodyPr wrap="square">
            <a:spAutoFit/>
          </a:bodyPr>
          <a:lstStyle/>
          <a:p>
            <a:pPr algn="just">
              <a:lnSpc>
                <a:spcPct val="107000"/>
              </a:lnSpc>
              <a:spcAft>
                <a:spcPts val="800"/>
              </a:spcAft>
            </a:pPr>
            <a:r>
              <a:rPr lang="en-US" sz="1600" dirty="0">
                <a:latin typeface="Times New Roman" panose="02020603050405020304" pitchFamily="18" charset="0"/>
                <a:ea typeface="Calibri" panose="020F0502020204030204" pitchFamily="34" charset="0"/>
                <a:cs typeface="Times New Roman" panose="02020603050405020304" pitchFamily="18" charset="0"/>
              </a:rPr>
              <a:t>The proposed interaction graph analysis heavily relies on interaction patterns between flows for predicting zero day attacks which is not a good approach as many patterns have abnormal behavior and are not certainly sophisticated. Also this is an open door to the type of attacks which mimic the normal traffic flow behavior</a:t>
            </a:r>
            <a:r>
              <a:rPr lang="en-US" sz="1600" dirty="0" smtClean="0">
                <a:latin typeface="Times New Roman" panose="02020603050405020304" pitchFamily="18" charset="0"/>
                <a:ea typeface="Calibri" panose="020F0502020204030204" pitchFamily="34" charset="0"/>
                <a:cs typeface="Times New Roman" panose="02020603050405020304" pitchFamily="18" charset="0"/>
              </a:rPr>
              <a:t>. </a:t>
            </a:r>
            <a:r>
              <a:rPr lang="en-US" sz="1600" dirty="0" smtClean="0">
                <a:solidFill>
                  <a:schemeClr val="accent1">
                    <a:lumMod val="75000"/>
                  </a:schemeClr>
                </a:solidFill>
                <a:latin typeface="Times New Roman" panose="02020603050405020304" pitchFamily="18" charset="0"/>
                <a:ea typeface="Calibri" panose="020F0502020204030204" pitchFamily="34" charset="0"/>
                <a:cs typeface="Times New Roman" panose="02020603050405020304" pitchFamily="18" charset="0"/>
              </a:rPr>
              <a:t>[2]</a:t>
            </a:r>
            <a:endParaRPr lang="en-US" sz="1400" dirty="0">
              <a:solidFill>
                <a:schemeClr val="accent1">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Google Confirms 97 Zero-Day Attacks And Points Finger At China For 12"/>
          <p:cNvPicPr>
            <a:picLocks noChangeAspect="1" noChangeArrowheads="1"/>
          </p:cNvPicPr>
          <p:nvPr/>
        </p:nvPicPr>
        <p:blipFill>
          <a:blip r:embed="rId2" cstate="print">
            <a:duotone>
              <a:schemeClr val="accent5">
                <a:shade val="45000"/>
                <a:satMod val="135000"/>
              </a:schemeClr>
              <a:prstClr val="white"/>
            </a:duotone>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4868479" y="1580931"/>
            <a:ext cx="2588778" cy="1725852"/>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77475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4348064"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3560205"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LITERATURE REVIEW</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574752666"/>
              </p:ext>
            </p:extLst>
          </p:nvPr>
        </p:nvGraphicFramePr>
        <p:xfrm>
          <a:off x="354275" y="1357976"/>
          <a:ext cx="11448948" cy="4828219"/>
        </p:xfrm>
        <a:graphic>
          <a:graphicData uri="http://schemas.openxmlformats.org/drawingml/2006/table">
            <a:tbl>
              <a:tblPr firstRow="1" firstCol="1" bandRow="1">
                <a:tableStyleId>{69CF1AB2-1976-4502-BF36-3FF5EA218861}</a:tableStyleId>
              </a:tblPr>
              <a:tblGrid>
                <a:gridCol w="1386872">
                  <a:extLst>
                    <a:ext uri="{9D8B030D-6E8A-4147-A177-3AD203B41FA5}">
                      <a16:colId xmlns:a16="http://schemas.microsoft.com/office/drawing/2014/main" val="256074314"/>
                    </a:ext>
                  </a:extLst>
                </a:gridCol>
                <a:gridCol w="1511678">
                  <a:extLst>
                    <a:ext uri="{9D8B030D-6E8A-4147-A177-3AD203B41FA5}">
                      <a16:colId xmlns:a16="http://schemas.microsoft.com/office/drawing/2014/main" val="3035592158"/>
                    </a:ext>
                  </a:extLst>
                </a:gridCol>
                <a:gridCol w="2134639">
                  <a:extLst>
                    <a:ext uri="{9D8B030D-6E8A-4147-A177-3AD203B41FA5}">
                      <a16:colId xmlns:a16="http://schemas.microsoft.com/office/drawing/2014/main" val="3490633874"/>
                    </a:ext>
                  </a:extLst>
                </a:gridCol>
                <a:gridCol w="1833381">
                  <a:extLst>
                    <a:ext uri="{9D8B030D-6E8A-4147-A177-3AD203B41FA5}">
                      <a16:colId xmlns:a16="http://schemas.microsoft.com/office/drawing/2014/main" val="3130326031"/>
                    </a:ext>
                  </a:extLst>
                </a:gridCol>
                <a:gridCol w="1833381">
                  <a:extLst>
                    <a:ext uri="{9D8B030D-6E8A-4147-A177-3AD203B41FA5}">
                      <a16:colId xmlns:a16="http://schemas.microsoft.com/office/drawing/2014/main" val="1094673421"/>
                    </a:ext>
                  </a:extLst>
                </a:gridCol>
                <a:gridCol w="1833381">
                  <a:extLst>
                    <a:ext uri="{9D8B030D-6E8A-4147-A177-3AD203B41FA5}">
                      <a16:colId xmlns:a16="http://schemas.microsoft.com/office/drawing/2014/main" val="3235562766"/>
                    </a:ext>
                  </a:extLst>
                </a:gridCol>
                <a:gridCol w="915616">
                  <a:extLst>
                    <a:ext uri="{9D8B030D-6E8A-4147-A177-3AD203B41FA5}">
                      <a16:colId xmlns:a16="http://schemas.microsoft.com/office/drawing/2014/main" val="2292275587"/>
                    </a:ext>
                  </a:extLst>
                </a:gridCol>
              </a:tblGrid>
              <a:tr h="419846">
                <a:tc>
                  <a:txBody>
                    <a:bodyPr/>
                    <a:lstStyle/>
                    <a:p>
                      <a:pPr algn="ctr">
                        <a:lnSpc>
                          <a:spcPct val="107000"/>
                        </a:lnSpc>
                        <a:spcAft>
                          <a:spcPts val="0"/>
                        </a:spcAft>
                      </a:pPr>
                      <a:r>
                        <a:rPr lang="en-US" sz="1400" dirty="0"/>
                        <a:t>IDEA</a:t>
                      </a:r>
                    </a:p>
                  </a:txBody>
                  <a:tcPr marL="45750" marR="45750" marT="0" marB="0"/>
                </a:tc>
                <a:tc>
                  <a:txBody>
                    <a:bodyPr/>
                    <a:lstStyle/>
                    <a:p>
                      <a:pPr algn="ctr">
                        <a:lnSpc>
                          <a:spcPct val="107000"/>
                        </a:lnSpc>
                        <a:spcAft>
                          <a:spcPts val="0"/>
                        </a:spcAft>
                      </a:pPr>
                      <a:r>
                        <a:rPr lang="en-US" sz="1400"/>
                        <a:t>RESEARCH GAP</a:t>
                      </a:r>
                    </a:p>
                  </a:txBody>
                  <a:tcPr marL="45750" marR="45750" marT="0" marB="0"/>
                </a:tc>
                <a:tc>
                  <a:txBody>
                    <a:bodyPr/>
                    <a:lstStyle/>
                    <a:p>
                      <a:pPr algn="ctr">
                        <a:lnSpc>
                          <a:spcPct val="107000"/>
                        </a:lnSpc>
                        <a:spcAft>
                          <a:spcPts val="0"/>
                        </a:spcAft>
                      </a:pPr>
                      <a:r>
                        <a:rPr lang="en-US" sz="1400" dirty="0"/>
                        <a:t>METHODOLOGY</a:t>
                      </a:r>
                    </a:p>
                  </a:txBody>
                  <a:tcPr marL="45750" marR="45750" marT="0" marB="0"/>
                </a:tc>
                <a:tc>
                  <a:txBody>
                    <a:bodyPr/>
                    <a:lstStyle/>
                    <a:p>
                      <a:pPr algn="ctr">
                        <a:lnSpc>
                          <a:spcPct val="107000"/>
                        </a:lnSpc>
                        <a:spcAft>
                          <a:spcPts val="0"/>
                        </a:spcAft>
                      </a:pPr>
                      <a:r>
                        <a:rPr lang="en-US" sz="1400"/>
                        <a:t>TECHNOLOGY</a:t>
                      </a:r>
                    </a:p>
                  </a:txBody>
                  <a:tcPr marL="45750" marR="45750" marT="0" marB="0"/>
                </a:tc>
                <a:tc>
                  <a:txBody>
                    <a:bodyPr/>
                    <a:lstStyle/>
                    <a:p>
                      <a:pPr algn="ctr">
                        <a:lnSpc>
                          <a:spcPct val="107000"/>
                        </a:lnSpc>
                        <a:spcAft>
                          <a:spcPts val="0"/>
                        </a:spcAft>
                      </a:pPr>
                      <a:r>
                        <a:rPr lang="en-US" sz="1400"/>
                        <a:t>LIMITATIONS</a:t>
                      </a:r>
                    </a:p>
                  </a:txBody>
                  <a:tcPr marL="45750" marR="45750" marT="0" marB="0"/>
                </a:tc>
                <a:tc>
                  <a:txBody>
                    <a:bodyPr/>
                    <a:lstStyle/>
                    <a:p>
                      <a:pPr algn="ctr">
                        <a:lnSpc>
                          <a:spcPct val="107000"/>
                        </a:lnSpc>
                        <a:spcAft>
                          <a:spcPts val="0"/>
                        </a:spcAft>
                      </a:pPr>
                      <a:r>
                        <a:rPr lang="en-US" sz="1400"/>
                        <a:t>MITIGATIONS</a:t>
                      </a:r>
                    </a:p>
                  </a:txBody>
                  <a:tcPr marL="45750" marR="45750" marT="0" marB="0"/>
                </a:tc>
                <a:tc>
                  <a:txBody>
                    <a:bodyPr/>
                    <a:lstStyle/>
                    <a:p>
                      <a:pPr algn="ctr">
                        <a:lnSpc>
                          <a:spcPct val="107000"/>
                        </a:lnSpc>
                        <a:spcAft>
                          <a:spcPts val="0"/>
                        </a:spcAft>
                      </a:pPr>
                      <a:r>
                        <a:rPr lang="en-US" sz="1400"/>
                        <a:t>YEAR</a:t>
                      </a:r>
                    </a:p>
                  </a:txBody>
                  <a:tcPr marL="45750" marR="45750" marT="0" marB="0"/>
                </a:tc>
                <a:extLst>
                  <a:ext uri="{0D108BD9-81ED-4DB2-BD59-A6C34878D82A}">
                    <a16:rowId xmlns:a16="http://schemas.microsoft.com/office/drawing/2014/main" val="3311939663"/>
                  </a:ext>
                </a:extLst>
              </a:tr>
              <a:tr h="839691">
                <a:tc>
                  <a:txBody>
                    <a:bodyPr/>
                    <a:lstStyle/>
                    <a:p>
                      <a:pPr>
                        <a:lnSpc>
                          <a:spcPct val="107000"/>
                        </a:lnSpc>
                        <a:spcAft>
                          <a:spcPts val="0"/>
                        </a:spcAft>
                      </a:pPr>
                      <a:r>
                        <a:rPr lang="en-US" sz="1400" b="0" dirty="0"/>
                        <a:t>A Review of ML based zero day detection. </a:t>
                      </a:r>
                    </a:p>
                  </a:txBody>
                  <a:tcPr marL="45750" marR="45750" marT="0" marB="0">
                    <a:solidFill>
                      <a:schemeClr val="bg1"/>
                    </a:solidFill>
                  </a:tcPr>
                </a:tc>
                <a:tc>
                  <a:txBody>
                    <a:bodyPr/>
                    <a:lstStyle/>
                    <a:p>
                      <a:pPr>
                        <a:lnSpc>
                          <a:spcPct val="107000"/>
                        </a:lnSpc>
                        <a:spcAft>
                          <a:spcPts val="0"/>
                        </a:spcAft>
                      </a:pPr>
                      <a:r>
                        <a:rPr lang="en-US" sz="1400" dirty="0"/>
                        <a:t>Signature based detections</a:t>
                      </a:r>
                    </a:p>
                  </a:txBody>
                  <a:tcPr marL="45750" marR="45750" marT="0" marB="0">
                    <a:solidFill>
                      <a:schemeClr val="bg1"/>
                    </a:solidFill>
                  </a:tcPr>
                </a:tc>
                <a:tc>
                  <a:txBody>
                    <a:bodyPr/>
                    <a:lstStyle/>
                    <a:p>
                      <a:pPr>
                        <a:lnSpc>
                          <a:spcPct val="107000"/>
                        </a:lnSpc>
                        <a:spcAft>
                          <a:spcPts val="0"/>
                        </a:spcAft>
                      </a:pPr>
                      <a:r>
                        <a:rPr lang="en-US" sz="1400" dirty="0"/>
                        <a:t>Comparison of different ML models to predict</a:t>
                      </a:r>
                    </a:p>
                  </a:txBody>
                  <a:tcPr marL="45750" marR="45750" marT="0" marB="0">
                    <a:solidFill>
                      <a:schemeClr val="bg1"/>
                    </a:solidFill>
                  </a:tcPr>
                </a:tc>
                <a:tc>
                  <a:txBody>
                    <a:bodyPr/>
                    <a:lstStyle/>
                    <a:p>
                      <a:pPr>
                        <a:lnSpc>
                          <a:spcPct val="107000"/>
                        </a:lnSpc>
                        <a:spcAft>
                          <a:spcPts val="0"/>
                        </a:spcAft>
                      </a:pPr>
                      <a:r>
                        <a:rPr lang="en-US" sz="1400"/>
                        <a:t>SL, UN SL, DL models and other ML models.</a:t>
                      </a:r>
                    </a:p>
                  </a:txBody>
                  <a:tcPr marL="45750" marR="45750" marT="0" marB="0">
                    <a:solidFill>
                      <a:schemeClr val="bg1"/>
                    </a:solidFill>
                  </a:tcPr>
                </a:tc>
                <a:tc>
                  <a:txBody>
                    <a:bodyPr/>
                    <a:lstStyle/>
                    <a:p>
                      <a:pPr>
                        <a:lnSpc>
                          <a:spcPct val="107000"/>
                        </a:lnSpc>
                        <a:spcAft>
                          <a:spcPts val="0"/>
                        </a:spcAft>
                      </a:pPr>
                      <a:r>
                        <a:rPr lang="en-US" sz="1400"/>
                        <a:t>Zero day attack Dataset is limited.</a:t>
                      </a:r>
                    </a:p>
                  </a:txBody>
                  <a:tcPr marL="45750" marR="45750" marT="0" marB="0">
                    <a:solidFill>
                      <a:schemeClr val="bg1"/>
                    </a:solidFill>
                  </a:tcPr>
                </a:tc>
                <a:tc>
                  <a:txBody>
                    <a:bodyPr/>
                    <a:lstStyle/>
                    <a:p>
                      <a:pPr>
                        <a:lnSpc>
                          <a:spcPct val="107000"/>
                        </a:lnSpc>
                        <a:spcAft>
                          <a:spcPts val="0"/>
                        </a:spcAft>
                      </a:pPr>
                      <a:r>
                        <a:rPr lang="en-US" sz="1400"/>
                        <a:t>Honeypots can be used to gain better dataset for prediction.</a:t>
                      </a:r>
                    </a:p>
                  </a:txBody>
                  <a:tcPr marL="45750" marR="45750" marT="0" marB="0">
                    <a:solidFill>
                      <a:schemeClr val="bg1"/>
                    </a:solidFill>
                  </a:tcPr>
                </a:tc>
                <a:tc>
                  <a:txBody>
                    <a:bodyPr/>
                    <a:lstStyle/>
                    <a:p>
                      <a:pPr>
                        <a:lnSpc>
                          <a:spcPct val="107000"/>
                        </a:lnSpc>
                        <a:spcAft>
                          <a:spcPts val="0"/>
                        </a:spcAft>
                      </a:pPr>
                      <a:r>
                        <a:rPr lang="en-US" sz="1400"/>
                        <a:t>2023</a:t>
                      </a:r>
                    </a:p>
                  </a:txBody>
                  <a:tcPr marL="45750" marR="45750" marT="0" marB="0">
                    <a:solidFill>
                      <a:schemeClr val="bg1"/>
                    </a:solidFill>
                  </a:tcPr>
                </a:tc>
                <a:extLst>
                  <a:ext uri="{0D108BD9-81ED-4DB2-BD59-A6C34878D82A}">
                    <a16:rowId xmlns:a16="http://schemas.microsoft.com/office/drawing/2014/main" val="1836994109"/>
                  </a:ext>
                </a:extLst>
              </a:tr>
              <a:tr h="1049612">
                <a:tc>
                  <a:txBody>
                    <a:bodyPr/>
                    <a:lstStyle/>
                    <a:p>
                      <a:pPr>
                        <a:lnSpc>
                          <a:spcPct val="107000"/>
                        </a:lnSpc>
                        <a:spcAft>
                          <a:spcPts val="0"/>
                        </a:spcAft>
                      </a:pPr>
                      <a:r>
                        <a:rPr lang="en-US" sz="1400" b="0" dirty="0"/>
                        <a:t>Comparison of SL, UN SL, META Learning Models.</a:t>
                      </a:r>
                    </a:p>
                  </a:txBody>
                  <a:tcPr marL="45750" marR="45750" marT="0" marB="0">
                    <a:solidFill>
                      <a:schemeClr val="bg1"/>
                    </a:solidFill>
                  </a:tcPr>
                </a:tc>
                <a:tc>
                  <a:txBody>
                    <a:bodyPr/>
                    <a:lstStyle/>
                    <a:p>
                      <a:pPr>
                        <a:lnSpc>
                          <a:spcPct val="107000"/>
                        </a:lnSpc>
                        <a:spcAft>
                          <a:spcPts val="0"/>
                        </a:spcAft>
                      </a:pPr>
                      <a:r>
                        <a:rPr lang="en-US" sz="1400" dirty="0"/>
                        <a:t>Traditional models face difficulty in detecting zero day attacks.</a:t>
                      </a:r>
                    </a:p>
                  </a:txBody>
                  <a:tcPr marL="45750" marR="45750" marT="0" marB="0">
                    <a:solidFill>
                      <a:schemeClr val="bg1"/>
                    </a:solidFill>
                  </a:tcPr>
                </a:tc>
                <a:tc>
                  <a:txBody>
                    <a:bodyPr/>
                    <a:lstStyle/>
                    <a:p>
                      <a:pPr>
                        <a:lnSpc>
                          <a:spcPct val="107000"/>
                        </a:lnSpc>
                        <a:spcAft>
                          <a:spcPts val="0"/>
                        </a:spcAft>
                      </a:pPr>
                      <a:r>
                        <a:rPr lang="en-US" sz="1400" dirty="0"/>
                        <a:t>Tried Different classifiers of ML models on different type of dataset.</a:t>
                      </a:r>
                    </a:p>
                  </a:txBody>
                  <a:tcPr marL="45750" marR="45750" marT="0" marB="0">
                    <a:solidFill>
                      <a:schemeClr val="bg1"/>
                    </a:solidFill>
                  </a:tcPr>
                </a:tc>
                <a:tc>
                  <a:txBody>
                    <a:bodyPr/>
                    <a:lstStyle/>
                    <a:p>
                      <a:pPr>
                        <a:lnSpc>
                          <a:spcPct val="107000"/>
                        </a:lnSpc>
                        <a:spcAft>
                          <a:spcPts val="0"/>
                        </a:spcAft>
                      </a:pPr>
                      <a:r>
                        <a:rPr lang="en-US" sz="1400" dirty="0"/>
                        <a:t>ML models</a:t>
                      </a:r>
                    </a:p>
                    <a:p>
                      <a:pPr>
                        <a:lnSpc>
                          <a:spcPct val="107000"/>
                        </a:lnSpc>
                        <a:spcAft>
                          <a:spcPts val="0"/>
                        </a:spcAft>
                      </a:pPr>
                      <a:r>
                        <a:rPr lang="en-US" sz="1400" dirty="0"/>
                        <a:t>47 classifiers on 11 public dataset.</a:t>
                      </a:r>
                    </a:p>
                  </a:txBody>
                  <a:tcPr marL="45750" marR="45750" marT="0" marB="0">
                    <a:solidFill>
                      <a:schemeClr val="bg1"/>
                    </a:solidFill>
                  </a:tcPr>
                </a:tc>
                <a:tc>
                  <a:txBody>
                    <a:bodyPr/>
                    <a:lstStyle/>
                    <a:p>
                      <a:pPr>
                        <a:lnSpc>
                          <a:spcPct val="107000"/>
                        </a:lnSpc>
                        <a:spcAft>
                          <a:spcPts val="0"/>
                        </a:spcAft>
                      </a:pPr>
                      <a:r>
                        <a:rPr lang="en-US" sz="1400" dirty="0"/>
                        <a:t>SL, META SL, are not effective in detecting zero day attacks.</a:t>
                      </a:r>
                    </a:p>
                  </a:txBody>
                  <a:tcPr marL="45750" marR="45750" marT="0" marB="0">
                    <a:solidFill>
                      <a:schemeClr val="bg1"/>
                    </a:solidFill>
                  </a:tcPr>
                </a:tc>
                <a:tc>
                  <a:txBody>
                    <a:bodyPr/>
                    <a:lstStyle/>
                    <a:p>
                      <a:pPr>
                        <a:lnSpc>
                          <a:spcPct val="107000"/>
                        </a:lnSpc>
                        <a:spcAft>
                          <a:spcPts val="0"/>
                        </a:spcAft>
                      </a:pPr>
                      <a:r>
                        <a:rPr lang="en-US" sz="1400" dirty="0"/>
                        <a:t>META UN SL can be used as the future direction.</a:t>
                      </a:r>
                    </a:p>
                  </a:txBody>
                  <a:tcPr marL="45750" marR="45750" marT="0" marB="0">
                    <a:solidFill>
                      <a:schemeClr val="bg1"/>
                    </a:solidFill>
                  </a:tcPr>
                </a:tc>
                <a:tc>
                  <a:txBody>
                    <a:bodyPr/>
                    <a:lstStyle/>
                    <a:p>
                      <a:pPr>
                        <a:lnSpc>
                          <a:spcPct val="107000"/>
                        </a:lnSpc>
                        <a:spcAft>
                          <a:spcPts val="0"/>
                        </a:spcAft>
                      </a:pPr>
                      <a:r>
                        <a:rPr lang="en-US" sz="1400" dirty="0"/>
                        <a:t>2023</a:t>
                      </a:r>
                    </a:p>
                  </a:txBody>
                  <a:tcPr marL="45750" marR="45750" marT="0" marB="0">
                    <a:solidFill>
                      <a:schemeClr val="bg1"/>
                    </a:solidFill>
                  </a:tcPr>
                </a:tc>
                <a:extLst>
                  <a:ext uri="{0D108BD9-81ED-4DB2-BD59-A6C34878D82A}">
                    <a16:rowId xmlns:a16="http://schemas.microsoft.com/office/drawing/2014/main" val="102714952"/>
                  </a:ext>
                </a:extLst>
              </a:tr>
              <a:tr h="1259535">
                <a:tc>
                  <a:txBody>
                    <a:bodyPr/>
                    <a:lstStyle/>
                    <a:p>
                      <a:pPr>
                        <a:lnSpc>
                          <a:spcPct val="107000"/>
                        </a:lnSpc>
                        <a:spcAft>
                          <a:spcPts val="0"/>
                        </a:spcAft>
                      </a:pPr>
                      <a:r>
                        <a:rPr lang="en-US" sz="1400" b="0" dirty="0"/>
                        <a:t>Federated graph neural network for anomaly detection in CAN</a:t>
                      </a:r>
                    </a:p>
                  </a:txBody>
                  <a:tcPr marL="45750" marR="45750" marT="0" marB="0">
                    <a:solidFill>
                      <a:schemeClr val="bg1"/>
                    </a:solidFill>
                  </a:tcPr>
                </a:tc>
                <a:tc>
                  <a:txBody>
                    <a:bodyPr/>
                    <a:lstStyle/>
                    <a:p>
                      <a:pPr>
                        <a:lnSpc>
                          <a:spcPct val="107000"/>
                        </a:lnSpc>
                        <a:spcAft>
                          <a:spcPts val="0"/>
                        </a:spcAft>
                      </a:pPr>
                      <a:r>
                        <a:rPr lang="en-US" sz="1400" dirty="0"/>
                        <a:t>Existing CAN bus lack real time performance.</a:t>
                      </a:r>
                    </a:p>
                  </a:txBody>
                  <a:tcPr marL="45750" marR="45750" marT="0" marB="0">
                    <a:solidFill>
                      <a:schemeClr val="bg1"/>
                    </a:solidFill>
                  </a:tcPr>
                </a:tc>
                <a:tc>
                  <a:txBody>
                    <a:bodyPr/>
                    <a:lstStyle/>
                    <a:p>
                      <a:pPr>
                        <a:lnSpc>
                          <a:spcPct val="107000"/>
                        </a:lnSpc>
                        <a:spcAft>
                          <a:spcPts val="0"/>
                        </a:spcAft>
                      </a:pPr>
                      <a:r>
                        <a:rPr lang="en-US" sz="1400"/>
                        <a:t>Generated directed graph for CAN message, Node attributes denote data contents, then make predictions</a:t>
                      </a:r>
                    </a:p>
                  </a:txBody>
                  <a:tcPr marL="45750" marR="45750" marT="0" marB="0">
                    <a:solidFill>
                      <a:schemeClr val="bg1"/>
                    </a:solidFill>
                  </a:tcPr>
                </a:tc>
                <a:tc>
                  <a:txBody>
                    <a:bodyPr/>
                    <a:lstStyle/>
                    <a:p>
                      <a:pPr>
                        <a:lnSpc>
                          <a:spcPct val="107000"/>
                        </a:lnSpc>
                        <a:spcAft>
                          <a:spcPts val="0"/>
                        </a:spcAft>
                      </a:pPr>
                      <a:r>
                        <a:rPr lang="en-US" sz="1400" dirty="0"/>
                        <a:t>Federated learning approach, Graph neural network (GNN)</a:t>
                      </a:r>
                    </a:p>
                  </a:txBody>
                  <a:tcPr marL="45750" marR="45750" marT="0" marB="0">
                    <a:solidFill>
                      <a:schemeClr val="bg1"/>
                    </a:solidFill>
                  </a:tcPr>
                </a:tc>
                <a:tc>
                  <a:txBody>
                    <a:bodyPr/>
                    <a:lstStyle/>
                    <a:p>
                      <a:pPr>
                        <a:lnSpc>
                          <a:spcPct val="107000"/>
                        </a:lnSpc>
                        <a:spcAft>
                          <a:spcPts val="0"/>
                        </a:spcAft>
                      </a:pPr>
                      <a:r>
                        <a:rPr lang="en-US" sz="1400" dirty="0" smtClean="0">
                          <a:latin typeface="Times New Roman" panose="02020603050405020304" pitchFamily="18" charset="0"/>
                          <a:cs typeface="Times New Roman" panose="02020603050405020304" pitchFamily="18" charset="0"/>
                        </a:rPr>
                        <a:t>injecting poisoning data or uploading poisoning local models during model training.</a:t>
                      </a:r>
                      <a:endParaRPr lang="en-US" sz="1400" dirty="0">
                        <a:latin typeface="Times New Roman" panose="02020603050405020304" pitchFamily="18" charset="0"/>
                        <a:cs typeface="Times New Roman" panose="02020603050405020304" pitchFamily="18" charset="0"/>
                      </a:endParaRPr>
                    </a:p>
                  </a:txBody>
                  <a:tcPr marL="45750" marR="45750" marT="0" marB="0">
                    <a:solidFill>
                      <a:schemeClr val="bg1"/>
                    </a:solidFill>
                  </a:tcPr>
                </a:tc>
                <a:tc>
                  <a:txBody>
                    <a:bodyPr/>
                    <a:lstStyle/>
                    <a:p>
                      <a:pPr>
                        <a:lnSpc>
                          <a:spcPct val="107000"/>
                        </a:lnSpc>
                        <a:spcAft>
                          <a:spcPts val="0"/>
                        </a:spcAft>
                      </a:pPr>
                      <a:r>
                        <a:rPr lang="en-US" sz="1400" dirty="0"/>
                        <a:t>Can detect multi-stages attack types in CAN messages</a:t>
                      </a:r>
                    </a:p>
                  </a:txBody>
                  <a:tcPr marL="45750" marR="45750" marT="0" marB="0">
                    <a:solidFill>
                      <a:schemeClr val="bg1"/>
                    </a:solidFill>
                  </a:tcPr>
                </a:tc>
                <a:tc>
                  <a:txBody>
                    <a:bodyPr/>
                    <a:lstStyle/>
                    <a:p>
                      <a:pPr>
                        <a:lnSpc>
                          <a:spcPct val="107000"/>
                        </a:lnSpc>
                        <a:spcAft>
                          <a:spcPts val="0"/>
                        </a:spcAft>
                      </a:pPr>
                      <a:r>
                        <a:rPr lang="en-US" sz="1400"/>
                        <a:t>2023</a:t>
                      </a:r>
                    </a:p>
                  </a:txBody>
                  <a:tcPr marL="45750" marR="45750" marT="0" marB="0">
                    <a:solidFill>
                      <a:schemeClr val="bg1"/>
                    </a:solidFill>
                  </a:tcPr>
                </a:tc>
                <a:extLst>
                  <a:ext uri="{0D108BD9-81ED-4DB2-BD59-A6C34878D82A}">
                    <a16:rowId xmlns:a16="http://schemas.microsoft.com/office/drawing/2014/main" val="884323743"/>
                  </a:ext>
                </a:extLst>
              </a:tr>
              <a:tr h="1259535">
                <a:tc>
                  <a:txBody>
                    <a:bodyPr/>
                    <a:lstStyle/>
                    <a:p>
                      <a:pPr>
                        <a:lnSpc>
                          <a:spcPct val="107000"/>
                        </a:lnSpc>
                        <a:spcAft>
                          <a:spcPts val="0"/>
                        </a:spcAft>
                      </a:pPr>
                      <a:r>
                        <a:rPr lang="en-US" sz="1400" b="0" dirty="0"/>
                        <a:t>Flow interaction graph analysis</a:t>
                      </a:r>
                    </a:p>
                  </a:txBody>
                  <a:tcPr marL="45750" marR="45750" marT="0" marB="0">
                    <a:solidFill>
                      <a:schemeClr val="bg1"/>
                    </a:solidFill>
                  </a:tcPr>
                </a:tc>
                <a:tc>
                  <a:txBody>
                    <a:bodyPr/>
                    <a:lstStyle/>
                    <a:p>
                      <a:pPr>
                        <a:lnSpc>
                          <a:spcPct val="107000"/>
                        </a:lnSpc>
                        <a:spcAft>
                          <a:spcPts val="0"/>
                        </a:spcAft>
                      </a:pPr>
                      <a:r>
                        <a:rPr lang="en-US" sz="1400"/>
                        <a:t>DL based model used, graph dependent on network patterns</a:t>
                      </a:r>
                    </a:p>
                  </a:txBody>
                  <a:tcPr marL="45750" marR="45750" marT="0" marB="0">
                    <a:solidFill>
                      <a:schemeClr val="bg1"/>
                    </a:solidFill>
                  </a:tcPr>
                </a:tc>
                <a:tc>
                  <a:txBody>
                    <a:bodyPr/>
                    <a:lstStyle/>
                    <a:p>
                      <a:pPr>
                        <a:lnSpc>
                          <a:spcPct val="107000"/>
                        </a:lnSpc>
                        <a:spcAft>
                          <a:spcPts val="0"/>
                        </a:spcAft>
                      </a:pPr>
                      <a:r>
                        <a:rPr lang="en-US" sz="1400"/>
                        <a:t>Real time graph generation, categorize them based on Ml models for detecting unknown attacks</a:t>
                      </a:r>
                    </a:p>
                  </a:txBody>
                  <a:tcPr marL="45750" marR="45750" marT="0" marB="0">
                    <a:solidFill>
                      <a:schemeClr val="bg1"/>
                    </a:solidFill>
                  </a:tcPr>
                </a:tc>
                <a:tc>
                  <a:txBody>
                    <a:bodyPr/>
                    <a:lstStyle/>
                    <a:p>
                      <a:pPr>
                        <a:lnSpc>
                          <a:spcPct val="107000"/>
                        </a:lnSpc>
                        <a:spcAft>
                          <a:spcPts val="0"/>
                        </a:spcAft>
                      </a:pPr>
                      <a:r>
                        <a:rPr lang="en-US" sz="1400"/>
                        <a:t>GNN, Deep learning models.</a:t>
                      </a:r>
                    </a:p>
                  </a:txBody>
                  <a:tcPr marL="45750" marR="45750" marT="0" marB="0">
                    <a:solidFill>
                      <a:schemeClr val="bg1"/>
                    </a:solidFill>
                  </a:tcPr>
                </a:tc>
                <a:tc>
                  <a:txBody>
                    <a:bodyPr/>
                    <a:lstStyle/>
                    <a:p>
                      <a:pPr>
                        <a:lnSpc>
                          <a:spcPct val="107000"/>
                        </a:lnSpc>
                        <a:spcAft>
                          <a:spcPts val="0"/>
                        </a:spcAft>
                      </a:pPr>
                      <a:r>
                        <a:rPr lang="en-US" sz="1400" dirty="0"/>
                        <a:t>Dependencies on network patterns, Effective Model but not optimal solution used.</a:t>
                      </a:r>
                    </a:p>
                  </a:txBody>
                  <a:tcPr marL="45750" marR="45750" marT="0" marB="0">
                    <a:solidFill>
                      <a:schemeClr val="bg1"/>
                    </a:solidFill>
                  </a:tcPr>
                </a:tc>
                <a:tc>
                  <a:txBody>
                    <a:bodyPr/>
                    <a:lstStyle/>
                    <a:p>
                      <a:pPr>
                        <a:lnSpc>
                          <a:spcPct val="107000"/>
                        </a:lnSpc>
                        <a:spcAft>
                          <a:spcPts val="0"/>
                        </a:spcAft>
                      </a:pPr>
                      <a:r>
                        <a:rPr lang="en-US" sz="1400" dirty="0"/>
                        <a:t>GNN based approach to detect unknown attacks from analyzing network patterns</a:t>
                      </a:r>
                    </a:p>
                  </a:txBody>
                  <a:tcPr marL="45750" marR="45750" marT="0" marB="0">
                    <a:solidFill>
                      <a:schemeClr val="bg1"/>
                    </a:solidFill>
                  </a:tcPr>
                </a:tc>
                <a:tc>
                  <a:txBody>
                    <a:bodyPr/>
                    <a:lstStyle/>
                    <a:p>
                      <a:pPr>
                        <a:lnSpc>
                          <a:spcPct val="107000"/>
                        </a:lnSpc>
                        <a:spcAft>
                          <a:spcPts val="0"/>
                        </a:spcAft>
                      </a:pPr>
                      <a:r>
                        <a:rPr lang="en-US" sz="1400" dirty="0"/>
                        <a:t>2024</a:t>
                      </a:r>
                    </a:p>
                  </a:txBody>
                  <a:tcPr marL="45750" marR="45750" marT="0" marB="0">
                    <a:solidFill>
                      <a:schemeClr val="bg1"/>
                    </a:solidFill>
                  </a:tcPr>
                </a:tc>
                <a:extLst>
                  <a:ext uri="{0D108BD9-81ED-4DB2-BD59-A6C34878D82A}">
                    <a16:rowId xmlns:a16="http://schemas.microsoft.com/office/drawing/2014/main" val="576266411"/>
                  </a:ext>
                </a:extLst>
              </a:tr>
            </a:tbl>
          </a:graphicData>
        </a:graphic>
      </p:graphicFrame>
    </p:spTree>
    <p:extLst>
      <p:ext uri="{BB962C8B-B14F-4D97-AF65-F5344CB8AC3E}">
        <p14:creationId xmlns:p14="http://schemas.microsoft.com/office/powerpoint/2010/main" val="41066053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4898570"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4359335"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LITERATURE REVIEW Cont.</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Table 6"/>
          <p:cNvGraphicFramePr>
            <a:graphicFrameLocks noGrp="1"/>
          </p:cNvGraphicFramePr>
          <p:nvPr>
            <p:extLst>
              <p:ext uri="{D42A27DB-BD31-4B8C-83A1-F6EECF244321}">
                <p14:modId xmlns:p14="http://schemas.microsoft.com/office/powerpoint/2010/main" val="2112097714"/>
              </p:ext>
            </p:extLst>
          </p:nvPr>
        </p:nvGraphicFramePr>
        <p:xfrm>
          <a:off x="371526" y="1331503"/>
          <a:ext cx="11448948" cy="5129941"/>
        </p:xfrm>
        <a:graphic>
          <a:graphicData uri="http://schemas.openxmlformats.org/drawingml/2006/table">
            <a:tbl>
              <a:tblPr firstRow="1" firstCol="1" bandRow="1">
                <a:tableStyleId>{69CF1AB2-1976-4502-BF36-3FF5EA218861}</a:tableStyleId>
              </a:tblPr>
              <a:tblGrid>
                <a:gridCol w="1386872">
                  <a:extLst>
                    <a:ext uri="{9D8B030D-6E8A-4147-A177-3AD203B41FA5}">
                      <a16:colId xmlns:a16="http://schemas.microsoft.com/office/drawing/2014/main" val="256074314"/>
                    </a:ext>
                  </a:extLst>
                </a:gridCol>
                <a:gridCol w="1511678">
                  <a:extLst>
                    <a:ext uri="{9D8B030D-6E8A-4147-A177-3AD203B41FA5}">
                      <a16:colId xmlns:a16="http://schemas.microsoft.com/office/drawing/2014/main" val="3035592158"/>
                    </a:ext>
                  </a:extLst>
                </a:gridCol>
                <a:gridCol w="2134639">
                  <a:extLst>
                    <a:ext uri="{9D8B030D-6E8A-4147-A177-3AD203B41FA5}">
                      <a16:colId xmlns:a16="http://schemas.microsoft.com/office/drawing/2014/main" val="3490633874"/>
                    </a:ext>
                  </a:extLst>
                </a:gridCol>
                <a:gridCol w="1833381">
                  <a:extLst>
                    <a:ext uri="{9D8B030D-6E8A-4147-A177-3AD203B41FA5}">
                      <a16:colId xmlns:a16="http://schemas.microsoft.com/office/drawing/2014/main" val="3130326031"/>
                    </a:ext>
                  </a:extLst>
                </a:gridCol>
                <a:gridCol w="1833381">
                  <a:extLst>
                    <a:ext uri="{9D8B030D-6E8A-4147-A177-3AD203B41FA5}">
                      <a16:colId xmlns:a16="http://schemas.microsoft.com/office/drawing/2014/main" val="1094673421"/>
                    </a:ext>
                  </a:extLst>
                </a:gridCol>
                <a:gridCol w="1833381">
                  <a:extLst>
                    <a:ext uri="{9D8B030D-6E8A-4147-A177-3AD203B41FA5}">
                      <a16:colId xmlns:a16="http://schemas.microsoft.com/office/drawing/2014/main" val="3235562766"/>
                    </a:ext>
                  </a:extLst>
                </a:gridCol>
                <a:gridCol w="915616">
                  <a:extLst>
                    <a:ext uri="{9D8B030D-6E8A-4147-A177-3AD203B41FA5}">
                      <a16:colId xmlns:a16="http://schemas.microsoft.com/office/drawing/2014/main" val="2292275587"/>
                    </a:ext>
                  </a:extLst>
                </a:gridCol>
              </a:tblGrid>
              <a:tr h="419846">
                <a:tc>
                  <a:txBody>
                    <a:bodyPr/>
                    <a:lstStyle/>
                    <a:p>
                      <a:pPr algn="ctr">
                        <a:lnSpc>
                          <a:spcPct val="107000"/>
                        </a:lnSpc>
                        <a:spcAft>
                          <a:spcPts val="0"/>
                        </a:spcAft>
                      </a:pPr>
                      <a:r>
                        <a:rPr lang="en-US" sz="1400" dirty="0"/>
                        <a:t>IDEA</a:t>
                      </a:r>
                    </a:p>
                  </a:txBody>
                  <a:tcPr marL="45750" marR="45750" marT="0" marB="0"/>
                </a:tc>
                <a:tc>
                  <a:txBody>
                    <a:bodyPr/>
                    <a:lstStyle/>
                    <a:p>
                      <a:pPr algn="ctr">
                        <a:lnSpc>
                          <a:spcPct val="107000"/>
                        </a:lnSpc>
                        <a:spcAft>
                          <a:spcPts val="0"/>
                        </a:spcAft>
                      </a:pPr>
                      <a:r>
                        <a:rPr lang="en-US" sz="1400"/>
                        <a:t>RESEARCH GAP</a:t>
                      </a:r>
                    </a:p>
                  </a:txBody>
                  <a:tcPr marL="45750" marR="45750" marT="0" marB="0"/>
                </a:tc>
                <a:tc>
                  <a:txBody>
                    <a:bodyPr/>
                    <a:lstStyle/>
                    <a:p>
                      <a:pPr algn="ctr">
                        <a:lnSpc>
                          <a:spcPct val="107000"/>
                        </a:lnSpc>
                        <a:spcAft>
                          <a:spcPts val="0"/>
                        </a:spcAft>
                      </a:pPr>
                      <a:r>
                        <a:rPr lang="en-US" sz="1400" dirty="0"/>
                        <a:t>METHODOLOGY</a:t>
                      </a:r>
                    </a:p>
                  </a:txBody>
                  <a:tcPr marL="45750" marR="45750" marT="0" marB="0"/>
                </a:tc>
                <a:tc>
                  <a:txBody>
                    <a:bodyPr/>
                    <a:lstStyle/>
                    <a:p>
                      <a:pPr algn="ctr">
                        <a:lnSpc>
                          <a:spcPct val="107000"/>
                        </a:lnSpc>
                        <a:spcAft>
                          <a:spcPts val="0"/>
                        </a:spcAft>
                      </a:pPr>
                      <a:r>
                        <a:rPr lang="en-US" sz="1400" dirty="0"/>
                        <a:t>TECHNOLOGY</a:t>
                      </a:r>
                    </a:p>
                  </a:txBody>
                  <a:tcPr marL="45750" marR="45750" marT="0" marB="0"/>
                </a:tc>
                <a:tc>
                  <a:txBody>
                    <a:bodyPr/>
                    <a:lstStyle/>
                    <a:p>
                      <a:pPr algn="ctr">
                        <a:lnSpc>
                          <a:spcPct val="107000"/>
                        </a:lnSpc>
                        <a:spcAft>
                          <a:spcPts val="0"/>
                        </a:spcAft>
                      </a:pPr>
                      <a:r>
                        <a:rPr lang="en-US" sz="1400"/>
                        <a:t>LIMITATIONS</a:t>
                      </a:r>
                    </a:p>
                  </a:txBody>
                  <a:tcPr marL="45750" marR="45750" marT="0" marB="0"/>
                </a:tc>
                <a:tc>
                  <a:txBody>
                    <a:bodyPr/>
                    <a:lstStyle/>
                    <a:p>
                      <a:pPr algn="ctr">
                        <a:lnSpc>
                          <a:spcPct val="107000"/>
                        </a:lnSpc>
                        <a:spcAft>
                          <a:spcPts val="0"/>
                        </a:spcAft>
                      </a:pPr>
                      <a:r>
                        <a:rPr lang="en-US" sz="1400"/>
                        <a:t>MITIGATIONS</a:t>
                      </a:r>
                    </a:p>
                  </a:txBody>
                  <a:tcPr marL="45750" marR="45750" marT="0" marB="0"/>
                </a:tc>
                <a:tc>
                  <a:txBody>
                    <a:bodyPr/>
                    <a:lstStyle/>
                    <a:p>
                      <a:pPr algn="ctr">
                        <a:lnSpc>
                          <a:spcPct val="107000"/>
                        </a:lnSpc>
                        <a:spcAft>
                          <a:spcPts val="0"/>
                        </a:spcAft>
                      </a:pPr>
                      <a:r>
                        <a:rPr lang="en-US" sz="1400"/>
                        <a:t>YEAR</a:t>
                      </a:r>
                    </a:p>
                  </a:txBody>
                  <a:tcPr marL="45750" marR="45750" marT="0" marB="0"/>
                </a:tc>
                <a:extLst>
                  <a:ext uri="{0D108BD9-81ED-4DB2-BD59-A6C34878D82A}">
                    <a16:rowId xmlns:a16="http://schemas.microsoft.com/office/drawing/2014/main" val="3311939663"/>
                  </a:ext>
                </a:extLst>
              </a:tr>
              <a:tr h="839691">
                <a:tc>
                  <a:txBody>
                    <a:bodyPr/>
                    <a:lstStyle/>
                    <a:p>
                      <a:pPr>
                        <a:lnSpc>
                          <a:spcPct val="107000"/>
                        </a:lnSpc>
                        <a:spcAft>
                          <a:spcPts val="0"/>
                        </a:spcAft>
                      </a:pPr>
                      <a:r>
                        <a:rPr lang="en-US" sz="1400" b="0" dirty="0"/>
                        <a:t>Fine grained unknown class detection against open set attacks </a:t>
                      </a:r>
                    </a:p>
                  </a:txBody>
                  <a:tcPr marL="68580" marR="68580" marT="0" marB="0">
                    <a:solidFill>
                      <a:schemeClr val="bg1"/>
                    </a:solidFill>
                  </a:tcPr>
                </a:tc>
                <a:tc>
                  <a:txBody>
                    <a:bodyPr/>
                    <a:lstStyle/>
                    <a:p>
                      <a:pPr>
                        <a:lnSpc>
                          <a:spcPct val="107000"/>
                        </a:lnSpc>
                        <a:spcAft>
                          <a:spcPts val="0"/>
                        </a:spcAft>
                      </a:pPr>
                      <a:r>
                        <a:rPr lang="en-US" sz="1400" dirty="0"/>
                        <a:t>Previous models cannot detect anomaly </a:t>
                      </a:r>
                      <a:r>
                        <a:rPr lang="en-US" sz="1400" dirty="0" smtClean="0"/>
                        <a:t>type.</a:t>
                      </a:r>
                      <a:endParaRPr lang="en-US" sz="1400" dirty="0"/>
                    </a:p>
                  </a:txBody>
                  <a:tcPr marL="68580" marR="68580" marT="0" marB="0">
                    <a:solidFill>
                      <a:schemeClr val="bg1"/>
                    </a:solidFill>
                  </a:tcPr>
                </a:tc>
                <a:tc>
                  <a:txBody>
                    <a:bodyPr/>
                    <a:lstStyle/>
                    <a:p>
                      <a:pPr>
                        <a:lnSpc>
                          <a:spcPct val="107000"/>
                        </a:lnSpc>
                        <a:spcAft>
                          <a:spcPts val="0"/>
                        </a:spcAft>
                      </a:pPr>
                      <a:r>
                        <a:rPr lang="en-US" sz="1400" dirty="0"/>
                        <a:t>Splitting the data, then leveraging the concept of isolation, advancing the incremental model to cope up with network traffic.</a:t>
                      </a:r>
                    </a:p>
                  </a:txBody>
                  <a:tcPr marL="68580" marR="68580" marT="0" marB="0">
                    <a:solidFill>
                      <a:schemeClr val="bg1"/>
                    </a:solidFill>
                  </a:tcPr>
                </a:tc>
                <a:tc>
                  <a:txBody>
                    <a:bodyPr/>
                    <a:lstStyle/>
                    <a:p>
                      <a:pPr>
                        <a:lnSpc>
                          <a:spcPct val="107000"/>
                        </a:lnSpc>
                        <a:spcAft>
                          <a:spcPts val="0"/>
                        </a:spcAft>
                      </a:pPr>
                      <a:r>
                        <a:rPr lang="en-US" sz="1400" dirty="0"/>
                        <a:t>Novel Tree based Model, Supervised Learning</a:t>
                      </a:r>
                    </a:p>
                  </a:txBody>
                  <a:tcPr marL="68580" marR="68580" marT="0" marB="0">
                    <a:solidFill>
                      <a:schemeClr val="bg1"/>
                    </a:solidFill>
                  </a:tcPr>
                </a:tc>
                <a:tc>
                  <a:txBody>
                    <a:bodyPr/>
                    <a:lstStyle/>
                    <a:p>
                      <a:pPr>
                        <a:lnSpc>
                          <a:spcPct val="107000"/>
                        </a:lnSpc>
                        <a:spcAft>
                          <a:spcPts val="0"/>
                        </a:spcAft>
                      </a:pPr>
                      <a:r>
                        <a:rPr lang="en-US" sz="1400"/>
                        <a:t>Suffers with large number of data, The scheme should be customized for every user.</a:t>
                      </a:r>
                    </a:p>
                  </a:txBody>
                  <a:tcPr marL="68580" marR="68580" marT="0" marB="0">
                    <a:solidFill>
                      <a:schemeClr val="bg1"/>
                    </a:solidFill>
                  </a:tcPr>
                </a:tc>
                <a:tc>
                  <a:txBody>
                    <a:bodyPr/>
                    <a:lstStyle/>
                    <a:p>
                      <a:pPr>
                        <a:lnSpc>
                          <a:spcPct val="107000"/>
                        </a:lnSpc>
                        <a:spcAft>
                          <a:spcPts val="0"/>
                        </a:spcAft>
                      </a:pPr>
                      <a:r>
                        <a:rPr lang="en-US" sz="1400"/>
                        <a:t>FOSS identified known and unknown attacks to legitimate traffic in incremental model.</a:t>
                      </a:r>
                    </a:p>
                  </a:txBody>
                  <a:tcPr marL="68580" marR="68580" marT="0" marB="0">
                    <a:solidFill>
                      <a:schemeClr val="bg1"/>
                    </a:solidFill>
                  </a:tcPr>
                </a:tc>
                <a:tc>
                  <a:txBody>
                    <a:bodyPr/>
                    <a:lstStyle/>
                    <a:p>
                      <a:pPr>
                        <a:lnSpc>
                          <a:spcPct val="107000"/>
                        </a:lnSpc>
                        <a:spcAft>
                          <a:spcPts val="0"/>
                        </a:spcAft>
                      </a:pPr>
                      <a:r>
                        <a:rPr lang="en-US" sz="1400"/>
                        <a:t>2024</a:t>
                      </a:r>
                    </a:p>
                  </a:txBody>
                  <a:tcPr marL="68580" marR="68580" marT="0" marB="0">
                    <a:solidFill>
                      <a:schemeClr val="bg1"/>
                    </a:solidFill>
                  </a:tcPr>
                </a:tc>
                <a:extLst>
                  <a:ext uri="{0D108BD9-81ED-4DB2-BD59-A6C34878D82A}">
                    <a16:rowId xmlns:a16="http://schemas.microsoft.com/office/drawing/2014/main" val="1836994109"/>
                  </a:ext>
                </a:extLst>
              </a:tr>
              <a:tr h="1049612">
                <a:tc>
                  <a:txBody>
                    <a:bodyPr/>
                    <a:lstStyle/>
                    <a:p>
                      <a:pPr>
                        <a:lnSpc>
                          <a:spcPct val="107000"/>
                        </a:lnSpc>
                        <a:spcAft>
                          <a:spcPts val="0"/>
                        </a:spcAft>
                      </a:pPr>
                      <a:r>
                        <a:rPr lang="en-US" sz="1400" b="0"/>
                        <a:t>Network based anomaly detection using GRU</a:t>
                      </a:r>
                    </a:p>
                  </a:txBody>
                  <a:tcPr marL="68580" marR="68580" marT="0" marB="0">
                    <a:solidFill>
                      <a:schemeClr val="bg1"/>
                    </a:solidFill>
                  </a:tcPr>
                </a:tc>
                <a:tc>
                  <a:txBody>
                    <a:bodyPr/>
                    <a:lstStyle/>
                    <a:p>
                      <a:pPr>
                        <a:lnSpc>
                          <a:spcPct val="107000"/>
                        </a:lnSpc>
                        <a:spcAft>
                          <a:spcPts val="0"/>
                        </a:spcAft>
                      </a:pPr>
                      <a:r>
                        <a:rPr lang="en-US" sz="1400" dirty="0"/>
                        <a:t>DL models suffers real time detection, availability of </a:t>
                      </a:r>
                      <a:r>
                        <a:rPr lang="en-US" sz="1400" dirty="0" smtClean="0"/>
                        <a:t>data.</a:t>
                      </a:r>
                      <a:endParaRPr lang="en-US" sz="1400" dirty="0"/>
                    </a:p>
                  </a:txBody>
                  <a:tcPr marL="68580" marR="68580" marT="0" marB="0">
                    <a:solidFill>
                      <a:schemeClr val="bg1"/>
                    </a:solidFill>
                  </a:tcPr>
                </a:tc>
                <a:tc>
                  <a:txBody>
                    <a:bodyPr/>
                    <a:lstStyle/>
                    <a:p>
                      <a:pPr>
                        <a:lnSpc>
                          <a:spcPct val="107000"/>
                        </a:lnSpc>
                        <a:spcAft>
                          <a:spcPts val="0"/>
                        </a:spcAft>
                      </a:pPr>
                      <a:r>
                        <a:rPr lang="en-US" sz="1400" dirty="0"/>
                        <a:t>Improve the data in training, </a:t>
                      </a:r>
                      <a:r>
                        <a:rPr lang="en-US" sz="1400" baseline="0" dirty="0" smtClean="0"/>
                        <a:t> </a:t>
                      </a:r>
                      <a:r>
                        <a:rPr lang="en-US" sz="1400" dirty="0" smtClean="0"/>
                        <a:t>Used </a:t>
                      </a:r>
                      <a:r>
                        <a:rPr lang="en-US" sz="1400" dirty="0"/>
                        <a:t>GRU NN for better accuracy.</a:t>
                      </a:r>
                    </a:p>
                  </a:txBody>
                  <a:tcPr marL="68580" marR="68580" marT="0" marB="0">
                    <a:solidFill>
                      <a:schemeClr val="bg1"/>
                    </a:solidFill>
                  </a:tcPr>
                </a:tc>
                <a:tc>
                  <a:txBody>
                    <a:bodyPr/>
                    <a:lstStyle/>
                    <a:p>
                      <a:pPr>
                        <a:lnSpc>
                          <a:spcPct val="107000"/>
                        </a:lnSpc>
                        <a:spcAft>
                          <a:spcPts val="0"/>
                        </a:spcAft>
                      </a:pPr>
                      <a:r>
                        <a:rPr lang="en-US" sz="1400" dirty="0"/>
                        <a:t>SMOTE Algorithm, GRU, NN, DL models.</a:t>
                      </a:r>
                    </a:p>
                  </a:txBody>
                  <a:tcPr marL="68580" marR="68580" marT="0" marB="0">
                    <a:solidFill>
                      <a:schemeClr val="bg1"/>
                    </a:solidFill>
                  </a:tcPr>
                </a:tc>
                <a:tc>
                  <a:txBody>
                    <a:bodyPr/>
                    <a:lstStyle/>
                    <a:p>
                      <a:pPr>
                        <a:lnSpc>
                          <a:spcPct val="107000"/>
                        </a:lnSpc>
                        <a:spcAft>
                          <a:spcPts val="0"/>
                        </a:spcAft>
                      </a:pPr>
                      <a:r>
                        <a:rPr lang="en-US" sz="1400"/>
                        <a:t>Greater false alarm rate. High processing power</a:t>
                      </a:r>
                    </a:p>
                  </a:txBody>
                  <a:tcPr marL="68580" marR="68580" marT="0" marB="0">
                    <a:solidFill>
                      <a:schemeClr val="bg1"/>
                    </a:solidFill>
                  </a:tcPr>
                </a:tc>
                <a:tc>
                  <a:txBody>
                    <a:bodyPr/>
                    <a:lstStyle/>
                    <a:p>
                      <a:pPr>
                        <a:lnSpc>
                          <a:spcPct val="107000"/>
                        </a:lnSpc>
                        <a:spcAft>
                          <a:spcPts val="0"/>
                        </a:spcAft>
                      </a:pPr>
                      <a:r>
                        <a:rPr lang="en-US" sz="1400"/>
                        <a:t>Provide technique for detecting VANET network traffic anomalies.</a:t>
                      </a:r>
                    </a:p>
                  </a:txBody>
                  <a:tcPr marL="68580" marR="68580" marT="0" marB="0">
                    <a:solidFill>
                      <a:schemeClr val="bg1"/>
                    </a:solidFill>
                  </a:tcPr>
                </a:tc>
                <a:tc>
                  <a:txBody>
                    <a:bodyPr/>
                    <a:lstStyle/>
                    <a:p>
                      <a:pPr>
                        <a:lnSpc>
                          <a:spcPct val="107000"/>
                        </a:lnSpc>
                        <a:spcAft>
                          <a:spcPts val="0"/>
                        </a:spcAft>
                      </a:pPr>
                      <a:r>
                        <a:rPr lang="en-US" sz="1400" dirty="0"/>
                        <a:t>2024</a:t>
                      </a:r>
                    </a:p>
                  </a:txBody>
                  <a:tcPr marL="68580" marR="68580" marT="0" marB="0">
                    <a:solidFill>
                      <a:schemeClr val="bg1"/>
                    </a:solidFill>
                  </a:tcPr>
                </a:tc>
                <a:extLst>
                  <a:ext uri="{0D108BD9-81ED-4DB2-BD59-A6C34878D82A}">
                    <a16:rowId xmlns:a16="http://schemas.microsoft.com/office/drawing/2014/main" val="102714952"/>
                  </a:ext>
                </a:extLst>
              </a:tr>
              <a:tr h="1259535">
                <a:tc>
                  <a:txBody>
                    <a:bodyPr/>
                    <a:lstStyle/>
                    <a:p>
                      <a:pPr>
                        <a:lnSpc>
                          <a:spcPct val="107000"/>
                        </a:lnSpc>
                        <a:spcAft>
                          <a:spcPts val="0"/>
                        </a:spcAft>
                      </a:pPr>
                      <a:r>
                        <a:rPr lang="en-US" sz="1400" b="0"/>
                        <a:t>Mitigating poisoning attacks in Semi-supervised learning</a:t>
                      </a:r>
                    </a:p>
                  </a:txBody>
                  <a:tcPr marL="68580" marR="68580" marT="0" marB="0">
                    <a:solidFill>
                      <a:schemeClr val="bg1"/>
                    </a:solidFill>
                  </a:tcPr>
                </a:tc>
                <a:tc>
                  <a:txBody>
                    <a:bodyPr/>
                    <a:lstStyle/>
                    <a:p>
                      <a:pPr>
                        <a:lnSpc>
                          <a:spcPct val="107000"/>
                        </a:lnSpc>
                        <a:spcAft>
                          <a:spcPts val="0"/>
                        </a:spcAft>
                      </a:pPr>
                      <a:r>
                        <a:rPr lang="en-US" sz="1400"/>
                        <a:t>False data patterns, sample dependencies, noisy data.</a:t>
                      </a:r>
                    </a:p>
                  </a:txBody>
                  <a:tcPr marL="68580" marR="68580" marT="0" marB="0">
                    <a:solidFill>
                      <a:schemeClr val="bg1"/>
                    </a:solidFill>
                  </a:tcPr>
                </a:tc>
                <a:tc>
                  <a:txBody>
                    <a:bodyPr/>
                    <a:lstStyle/>
                    <a:p>
                      <a:pPr>
                        <a:lnSpc>
                          <a:spcPct val="107000"/>
                        </a:lnSpc>
                        <a:spcAft>
                          <a:spcPts val="0"/>
                        </a:spcAft>
                      </a:pPr>
                      <a:r>
                        <a:rPr lang="en-US" sz="1400"/>
                        <a:t>Feature extraction, poisoning attack impact estimation, detect anomalies with clustering algorithms</a:t>
                      </a:r>
                    </a:p>
                  </a:txBody>
                  <a:tcPr marL="68580" marR="68580" marT="0" marB="0">
                    <a:solidFill>
                      <a:schemeClr val="bg1"/>
                    </a:solidFill>
                  </a:tcPr>
                </a:tc>
                <a:tc>
                  <a:txBody>
                    <a:bodyPr/>
                    <a:lstStyle/>
                    <a:p>
                      <a:pPr>
                        <a:lnSpc>
                          <a:spcPct val="107000"/>
                        </a:lnSpc>
                        <a:spcAft>
                          <a:spcPts val="0"/>
                        </a:spcAft>
                      </a:pPr>
                      <a:r>
                        <a:rPr lang="en-US" sz="1400" dirty="0"/>
                        <a:t>gradient descent algorithm, DL based models, VRNN</a:t>
                      </a:r>
                    </a:p>
                  </a:txBody>
                  <a:tcPr marL="68580" marR="68580" marT="0" marB="0">
                    <a:solidFill>
                      <a:schemeClr val="bg1"/>
                    </a:solidFill>
                  </a:tcPr>
                </a:tc>
                <a:tc>
                  <a:txBody>
                    <a:bodyPr/>
                    <a:lstStyle/>
                    <a:p>
                      <a:pPr>
                        <a:lnSpc>
                          <a:spcPct val="107000"/>
                        </a:lnSpc>
                        <a:spcAft>
                          <a:spcPts val="0"/>
                        </a:spcAft>
                      </a:pPr>
                      <a:r>
                        <a:rPr lang="en-US" sz="1400" dirty="0"/>
                        <a:t>The complexity of the PRAD based approach is still questionable.</a:t>
                      </a:r>
                    </a:p>
                  </a:txBody>
                  <a:tcPr marL="68580" marR="68580" marT="0" marB="0">
                    <a:solidFill>
                      <a:schemeClr val="bg1"/>
                    </a:solidFill>
                  </a:tcPr>
                </a:tc>
                <a:tc>
                  <a:txBody>
                    <a:bodyPr/>
                    <a:lstStyle/>
                    <a:p>
                      <a:pPr>
                        <a:lnSpc>
                          <a:spcPct val="107000"/>
                        </a:lnSpc>
                        <a:spcAft>
                          <a:spcPts val="0"/>
                        </a:spcAft>
                      </a:pPr>
                      <a:r>
                        <a:rPr lang="en-US" sz="1400" dirty="0"/>
                        <a:t>PRAD framework for detecting encrypted traffic anomalies.</a:t>
                      </a:r>
                    </a:p>
                  </a:txBody>
                  <a:tcPr marL="68580" marR="68580" marT="0" marB="0">
                    <a:solidFill>
                      <a:schemeClr val="bg1"/>
                    </a:solidFill>
                  </a:tcPr>
                </a:tc>
                <a:tc>
                  <a:txBody>
                    <a:bodyPr/>
                    <a:lstStyle/>
                    <a:p>
                      <a:pPr>
                        <a:lnSpc>
                          <a:spcPct val="107000"/>
                        </a:lnSpc>
                        <a:spcAft>
                          <a:spcPts val="0"/>
                        </a:spcAft>
                      </a:pPr>
                      <a:r>
                        <a:rPr lang="en-US" sz="1400" dirty="0"/>
                        <a:t>2024</a:t>
                      </a:r>
                    </a:p>
                  </a:txBody>
                  <a:tcPr marL="68580" marR="68580" marT="0" marB="0">
                    <a:solidFill>
                      <a:schemeClr val="bg1"/>
                    </a:solidFill>
                  </a:tcPr>
                </a:tc>
                <a:extLst>
                  <a:ext uri="{0D108BD9-81ED-4DB2-BD59-A6C34878D82A}">
                    <a16:rowId xmlns:a16="http://schemas.microsoft.com/office/drawing/2014/main" val="884323743"/>
                  </a:ext>
                </a:extLst>
              </a:tr>
              <a:tr h="1259535">
                <a:tc>
                  <a:txBody>
                    <a:bodyPr/>
                    <a:lstStyle/>
                    <a:p>
                      <a:pPr>
                        <a:lnSpc>
                          <a:spcPct val="107000"/>
                        </a:lnSpc>
                        <a:spcAft>
                          <a:spcPts val="0"/>
                        </a:spcAft>
                      </a:pPr>
                      <a:r>
                        <a:rPr lang="en-US" sz="1400" b="0" dirty="0"/>
                        <a:t>Unsupervised anomaly detection for network security </a:t>
                      </a:r>
                    </a:p>
                  </a:txBody>
                  <a:tcPr marL="68580" marR="68580" marT="0" marB="0">
                    <a:solidFill>
                      <a:schemeClr val="bg1"/>
                    </a:solidFill>
                  </a:tcPr>
                </a:tc>
                <a:tc>
                  <a:txBody>
                    <a:bodyPr/>
                    <a:lstStyle/>
                    <a:p>
                      <a:pPr>
                        <a:lnSpc>
                          <a:spcPct val="107000"/>
                        </a:lnSpc>
                        <a:spcAft>
                          <a:spcPts val="0"/>
                        </a:spcAft>
                      </a:pPr>
                      <a:r>
                        <a:rPr lang="en-US" sz="1400"/>
                        <a:t>False positive, no prior info, anomaly patterns</a:t>
                      </a:r>
                    </a:p>
                  </a:txBody>
                  <a:tcPr marL="68580" marR="68580" marT="0" marB="0">
                    <a:solidFill>
                      <a:schemeClr val="bg1"/>
                    </a:solidFill>
                  </a:tcPr>
                </a:tc>
                <a:tc>
                  <a:txBody>
                    <a:bodyPr/>
                    <a:lstStyle/>
                    <a:p>
                      <a:pPr>
                        <a:lnSpc>
                          <a:spcPct val="107000"/>
                        </a:lnSpc>
                        <a:spcAft>
                          <a:spcPts val="0"/>
                        </a:spcAft>
                      </a:pPr>
                      <a:r>
                        <a:rPr lang="en-US" sz="1400"/>
                        <a:t>Flow generation, feature extraction, anomaly detection then experiment to validate.</a:t>
                      </a:r>
                    </a:p>
                  </a:txBody>
                  <a:tcPr marL="68580" marR="68580" marT="0" marB="0">
                    <a:solidFill>
                      <a:schemeClr val="bg1"/>
                    </a:solidFill>
                  </a:tcPr>
                </a:tc>
                <a:tc>
                  <a:txBody>
                    <a:bodyPr/>
                    <a:lstStyle/>
                    <a:p>
                      <a:pPr>
                        <a:lnSpc>
                          <a:spcPct val="107000"/>
                        </a:lnSpc>
                        <a:spcAft>
                          <a:spcPts val="0"/>
                        </a:spcAft>
                      </a:pPr>
                      <a:r>
                        <a:rPr lang="en-US" sz="1400" dirty="0"/>
                        <a:t>MSC, K-means++ </a:t>
                      </a:r>
                      <a:r>
                        <a:rPr lang="en-US" sz="1400" dirty="0" err="1"/>
                        <a:t>Apriori</a:t>
                      </a:r>
                      <a:r>
                        <a:rPr lang="en-US" sz="1400" dirty="0"/>
                        <a:t>, random projections, Unsupervised Modes </a:t>
                      </a:r>
                    </a:p>
                  </a:txBody>
                  <a:tcPr marL="68580" marR="68580" marT="0" marB="0">
                    <a:solidFill>
                      <a:schemeClr val="bg1"/>
                    </a:solidFill>
                  </a:tcPr>
                </a:tc>
                <a:tc>
                  <a:txBody>
                    <a:bodyPr/>
                    <a:lstStyle/>
                    <a:p>
                      <a:pPr>
                        <a:lnSpc>
                          <a:spcPct val="107000"/>
                        </a:lnSpc>
                        <a:spcAft>
                          <a:spcPts val="0"/>
                        </a:spcAft>
                      </a:pPr>
                      <a:r>
                        <a:rPr lang="en-US" sz="1400"/>
                        <a:t>Depending on IP address of network in packet info, More scalability and reliability</a:t>
                      </a:r>
                    </a:p>
                  </a:txBody>
                  <a:tcPr marL="68580" marR="68580" marT="0" marB="0">
                    <a:solidFill>
                      <a:schemeClr val="bg1"/>
                    </a:solidFill>
                  </a:tcPr>
                </a:tc>
                <a:tc>
                  <a:txBody>
                    <a:bodyPr/>
                    <a:lstStyle/>
                    <a:p>
                      <a:pPr>
                        <a:lnSpc>
                          <a:spcPct val="107000"/>
                        </a:lnSpc>
                        <a:spcAft>
                          <a:spcPts val="0"/>
                        </a:spcAft>
                      </a:pPr>
                      <a:r>
                        <a:rPr lang="en-US" sz="1400" dirty="0"/>
                        <a:t>Used unsupervised learning MSCA to increase robustness of detection by multiple independent results </a:t>
                      </a:r>
                    </a:p>
                  </a:txBody>
                  <a:tcPr marL="68580" marR="68580" marT="0" marB="0">
                    <a:solidFill>
                      <a:schemeClr val="bg1"/>
                    </a:solidFill>
                  </a:tcPr>
                </a:tc>
                <a:tc>
                  <a:txBody>
                    <a:bodyPr/>
                    <a:lstStyle/>
                    <a:p>
                      <a:pPr>
                        <a:lnSpc>
                          <a:spcPct val="107000"/>
                        </a:lnSpc>
                        <a:spcAft>
                          <a:spcPts val="0"/>
                        </a:spcAft>
                      </a:pPr>
                      <a:r>
                        <a:rPr lang="en-US" sz="1400" dirty="0"/>
                        <a:t>2023</a:t>
                      </a:r>
                    </a:p>
                  </a:txBody>
                  <a:tcPr marL="68580" marR="68580" marT="0" marB="0">
                    <a:solidFill>
                      <a:schemeClr val="bg1"/>
                    </a:solidFill>
                  </a:tcPr>
                </a:tc>
                <a:extLst>
                  <a:ext uri="{0D108BD9-81ED-4DB2-BD59-A6C34878D82A}">
                    <a16:rowId xmlns:a16="http://schemas.microsoft.com/office/drawing/2014/main" val="576266411"/>
                  </a:ext>
                </a:extLst>
              </a:tr>
            </a:tbl>
          </a:graphicData>
        </a:graphic>
      </p:graphicFrame>
    </p:spTree>
    <p:extLst>
      <p:ext uri="{BB962C8B-B14F-4D97-AF65-F5344CB8AC3E}">
        <p14:creationId xmlns:p14="http://schemas.microsoft.com/office/powerpoint/2010/main" val="1286072760"/>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284375"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2622834"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RESEARCH GAP</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36911" y="1576873"/>
            <a:ext cx="10893089"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Graph analysis framework which is a deep learning model was used which makes the model less accurate in comparison of unsupervised learning. </a:t>
            </a:r>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Existing encrypted traffic detection methods uses supervised learning which is based on prior knowledge. (e.g. labeled dataset).</a:t>
            </a:r>
          </a:p>
        </p:txBody>
      </p:sp>
      <p:sp>
        <p:nvSpPr>
          <p:cNvPr id="7" name="TextBox 6"/>
          <p:cNvSpPr txBox="1"/>
          <p:nvPr/>
        </p:nvSpPr>
        <p:spPr>
          <a:xfrm>
            <a:off x="536912" y="2782934"/>
            <a:ext cx="7095530" cy="2554545"/>
          </a:xfrm>
          <a:prstGeom prst="rect">
            <a:avLst/>
          </a:prstGeom>
          <a:noFill/>
        </p:spPr>
        <p:txBody>
          <a:bodyPr wrap="square" rtlCol="0">
            <a:spAutoFit/>
          </a:bodyPr>
          <a:lstStyle/>
          <a:p>
            <a:pPr algn="just"/>
            <a:r>
              <a:rPr lang="en-US" sz="1600" b="1" dirty="0" smtClean="0">
                <a:latin typeface="Times New Roman" panose="02020603050405020304" pitchFamily="18" charset="0"/>
                <a:cs typeface="Times New Roman" panose="02020603050405020304" pitchFamily="18" charset="0"/>
              </a:rPr>
              <a:t>Research Questions:</a:t>
            </a:r>
            <a:endParaRPr lang="en-US" sz="1600" dirty="0">
              <a:latin typeface="Times New Roman" panose="02020603050405020304" pitchFamily="18" charset="0"/>
              <a:cs typeface="Times New Roman" panose="02020603050405020304" pitchFamily="18" charset="0"/>
            </a:endParaRPr>
          </a:p>
          <a:p>
            <a:pPr algn="just"/>
            <a:endParaRPr lang="en-US" sz="1600" b="1" dirty="0">
              <a:latin typeface="Times New Roman" panose="02020603050405020304" pitchFamily="18" charset="0"/>
              <a:cs typeface="Times New Roman" panose="02020603050405020304" pitchFamily="18" charset="0"/>
            </a:endParaRPr>
          </a:p>
          <a:p>
            <a:pPr marL="285750" lvl="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How the interaction graph analysis provide detailed accuracy and efficiency in network traffic analysis?</a:t>
            </a:r>
          </a:p>
          <a:p>
            <a:pPr marL="285750" lvl="0" indent="-285750" algn="just">
              <a:buFont typeface="Wingdings" panose="05000000000000000000" pitchFamily="2" charset="2"/>
              <a:buChar char="Ø"/>
            </a:pPr>
            <a:r>
              <a:rPr lang="en-US" sz="1600" dirty="0" smtClean="0">
                <a:latin typeface="Times New Roman" panose="02020603050405020304" pitchFamily="18" charset="0"/>
                <a:cs typeface="Times New Roman" panose="02020603050405020304" pitchFamily="18" charset="0"/>
              </a:rPr>
              <a:t>What </a:t>
            </a:r>
            <a:r>
              <a:rPr lang="en-US" sz="1600" dirty="0">
                <a:latin typeface="Times New Roman" panose="02020603050405020304" pitchFamily="18" charset="0"/>
                <a:cs typeface="Times New Roman" panose="02020603050405020304" pitchFamily="18" charset="0"/>
              </a:rPr>
              <a:t>measure can be made to enhance the accuracy for the real-time network traffic detection for unknown attacks?</a:t>
            </a:r>
          </a:p>
          <a:p>
            <a:pPr marL="285750" lvl="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Can other unsupervised ML models improve the overall detection performance of the network traffic?</a:t>
            </a:r>
          </a:p>
          <a:p>
            <a:pPr marL="285750" lvl="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Unlike a single Graph analysis framework, can ensemble learning approach be more effective in detecting unknown attack results</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pic>
        <p:nvPicPr>
          <p:cNvPr id="2050" name="Picture 2" descr="A zero-day guide for 2020: Recent attacks and advanced preventive  techniques | Malwarebytes Lab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24328" y="3164293"/>
            <a:ext cx="3265714" cy="217318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82507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284375"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2622834"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RESEARCH GAP</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54277" y="1288218"/>
            <a:ext cx="7118615"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FLOW INTERACTION GRAPH ANALYSIS FRAMEWORK:</a:t>
            </a:r>
            <a:endParaRPr lang="en-US" sz="20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2752410" y="2395649"/>
            <a:ext cx="6232969" cy="3419678"/>
          </a:xfrm>
          <a:prstGeom prst="rect">
            <a:avLst/>
          </a:prstGeom>
          <a:ln>
            <a:noFill/>
          </a:ln>
          <a:effectLst>
            <a:outerShdw blurRad="292100" dist="139700" dir="2700000" algn="tl" rotWithShape="0">
              <a:srgbClr val="333333">
                <a:alpha val="65000"/>
              </a:srgbClr>
            </a:outerShdw>
          </a:effectLst>
        </p:spPr>
      </p:pic>
      <p:sp>
        <p:nvSpPr>
          <p:cNvPr id="9" name="TextBox 8"/>
          <p:cNvSpPr txBox="1"/>
          <p:nvPr/>
        </p:nvSpPr>
        <p:spPr>
          <a:xfrm>
            <a:off x="4613190" y="5999428"/>
            <a:ext cx="2965620" cy="307777"/>
          </a:xfrm>
          <a:prstGeom prst="rect">
            <a:avLst/>
          </a:prstGeom>
          <a:noFill/>
        </p:spPr>
        <p:txBody>
          <a:bodyPr wrap="none" rtlCol="0">
            <a:spAutoFit/>
          </a:bodyPr>
          <a:lstStyle/>
          <a:p>
            <a:r>
              <a:rPr lang="en-US" sz="1400" i="1" dirty="0" smtClean="0">
                <a:solidFill>
                  <a:schemeClr val="accent1"/>
                </a:solidFill>
                <a:latin typeface="Times New Roman" panose="02020603050405020304" pitchFamily="18" charset="0"/>
                <a:cs typeface="Times New Roman" panose="02020603050405020304" pitchFamily="18" charset="0"/>
              </a:rPr>
              <a:t>Figure 1 The Overview of hyper vision</a:t>
            </a:r>
            <a:endParaRPr lang="en-US" sz="1400" i="1" dirty="0">
              <a:solidFill>
                <a:schemeClr val="accent1"/>
              </a:solidFill>
              <a:latin typeface="Times New Roman" panose="02020603050405020304" pitchFamily="18" charset="0"/>
              <a:cs typeface="Times New Roman" panose="02020603050405020304" pitchFamily="18" charset="0"/>
            </a:endParaRPr>
          </a:p>
        </p:txBody>
      </p:sp>
      <p:sp>
        <p:nvSpPr>
          <p:cNvPr id="11" name="Rectangle 10"/>
          <p:cNvSpPr/>
          <p:nvPr/>
        </p:nvSpPr>
        <p:spPr>
          <a:xfrm>
            <a:off x="354277" y="1688328"/>
            <a:ext cx="9256254" cy="523220"/>
          </a:xfrm>
          <a:prstGeom prst="rect">
            <a:avLst/>
          </a:prstGeom>
        </p:spPr>
        <p:txBody>
          <a:bodyPr wrap="square">
            <a:spAutoFit/>
          </a:bodyPr>
          <a:lstStyle/>
          <a:p>
            <a:r>
              <a:rPr lang="en-US" sz="1400" b="1" dirty="0" smtClean="0">
                <a:latin typeface="Times New Roman" panose="02020603050405020304" pitchFamily="18" charset="0"/>
                <a:cs typeface="Times New Roman" panose="02020603050405020304" pitchFamily="18" charset="0"/>
              </a:rPr>
              <a:t>Source:</a:t>
            </a:r>
            <a:r>
              <a:rPr lang="en-US" sz="1400" dirty="0" smtClean="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ea typeface="Calibri" panose="020F0502020204030204" pitchFamily="34" charset="0"/>
                <a:cs typeface="Times New Roman" panose="02020603050405020304" pitchFamily="18" charset="0"/>
              </a:rPr>
              <a:t>Chuanpu</a:t>
            </a:r>
            <a:r>
              <a:rPr lang="en-US" sz="1400" dirty="0">
                <a:latin typeface="Times New Roman" panose="02020603050405020304" pitchFamily="18" charset="0"/>
                <a:ea typeface="Calibri" panose="020F0502020204030204" pitchFamily="34" charset="0"/>
                <a:cs typeface="Times New Roman" panose="02020603050405020304" pitchFamily="18" charset="0"/>
              </a:rPr>
              <a:t> Fu , Qi Li , Senior Member, IEEE, and </a:t>
            </a:r>
            <a:r>
              <a:rPr lang="en-US" sz="1400" dirty="0" err="1">
                <a:latin typeface="Times New Roman" panose="02020603050405020304" pitchFamily="18" charset="0"/>
                <a:ea typeface="Calibri" panose="020F0502020204030204" pitchFamily="34" charset="0"/>
                <a:cs typeface="Times New Roman" panose="02020603050405020304" pitchFamily="18" charset="0"/>
              </a:rPr>
              <a:t>Ke</a:t>
            </a:r>
            <a:r>
              <a:rPr lang="en-US" sz="1400" dirty="0">
                <a:latin typeface="Times New Roman" panose="02020603050405020304" pitchFamily="18" charset="0"/>
                <a:ea typeface="Calibri" panose="020F0502020204030204" pitchFamily="34" charset="0"/>
                <a:cs typeface="Times New Roman" panose="02020603050405020304" pitchFamily="18" charset="0"/>
              </a:rPr>
              <a:t> Xu , Fellow, IEEE, </a:t>
            </a:r>
            <a:r>
              <a:rPr lang="en-US" sz="1400" dirty="0" smtClean="0">
                <a:latin typeface="Times New Roman" panose="02020603050405020304" pitchFamily="18" charset="0"/>
                <a:ea typeface="Calibri" panose="020F0502020204030204" pitchFamily="34" charset="0"/>
                <a:cs typeface="Times New Roman" panose="02020603050405020304" pitchFamily="18" charset="0"/>
              </a:rPr>
              <a:t>Member. 2024 .The overview of </a:t>
            </a:r>
            <a:r>
              <a:rPr lang="en-US" sz="1400" dirty="0">
                <a:latin typeface="Times New Roman" panose="02020603050405020304" pitchFamily="18" charset="0"/>
                <a:ea typeface="Calibri" panose="020F0502020204030204" pitchFamily="34" charset="0"/>
                <a:cs typeface="Times New Roman" panose="02020603050405020304" pitchFamily="18" charset="0"/>
              </a:rPr>
              <a:t>hyper </a:t>
            </a:r>
            <a:r>
              <a:rPr lang="en-US" sz="1400" dirty="0" smtClean="0">
                <a:latin typeface="Times New Roman" panose="02020603050405020304" pitchFamily="18" charset="0"/>
                <a:ea typeface="Calibri" panose="020F0502020204030204" pitchFamily="34" charset="0"/>
                <a:cs typeface="Times New Roman" panose="02020603050405020304" pitchFamily="18" charset="0"/>
              </a:rPr>
              <a:t>Vision.</a:t>
            </a:r>
          </a:p>
          <a:p>
            <a:r>
              <a:rPr lang="en-US" sz="1400" dirty="0" smtClean="0">
                <a:latin typeface="Times New Roman" panose="02020603050405020304" pitchFamily="18" charset="0"/>
                <a:ea typeface="Calibri" panose="020F0502020204030204" pitchFamily="34" charset="0"/>
                <a:cs typeface="Times New Roman" panose="02020603050405020304" pitchFamily="18" charset="0"/>
                <a:hlinkClick r:id="rId3"/>
              </a:rPr>
              <a:t>https</a:t>
            </a:r>
            <a:r>
              <a:rPr lang="en-US" sz="1400" dirty="0">
                <a:latin typeface="Times New Roman" panose="02020603050405020304" pitchFamily="18" charset="0"/>
                <a:ea typeface="Calibri" panose="020F0502020204030204" pitchFamily="34" charset="0"/>
                <a:cs typeface="Times New Roman" panose="02020603050405020304" pitchFamily="18" charset="0"/>
                <a:hlinkClick r:id="rId3"/>
              </a:rPr>
              <a:t>://</a:t>
            </a:r>
            <a:r>
              <a:rPr lang="en-US" sz="1400" dirty="0" smtClean="0">
                <a:latin typeface="Times New Roman" panose="02020603050405020304" pitchFamily="18" charset="0"/>
                <a:ea typeface="Calibri" panose="020F0502020204030204" pitchFamily="34" charset="0"/>
                <a:cs typeface="Times New Roman" panose="02020603050405020304" pitchFamily="18" charset="0"/>
                <a:hlinkClick r:id="rId3"/>
              </a:rPr>
              <a:t>ieeexplore.ieee.org/document/10474390/figures#figures</a:t>
            </a:r>
            <a:r>
              <a:rPr lang="en-US" sz="1400" dirty="0" smtClean="0">
                <a:latin typeface="Times New Roman" panose="02020603050405020304" pitchFamily="18" charset="0"/>
                <a:ea typeface="Calibri" panose="020F0502020204030204" pitchFamily="34" charset="0"/>
                <a:cs typeface="Times New Roman" panose="02020603050405020304" pitchFamily="18" charset="0"/>
              </a:rPr>
              <a:t> </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8388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 y="494522"/>
            <a:ext cx="3284375"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4277" y="624377"/>
            <a:ext cx="2622834"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RESEARCH GAP</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p:cNvSpPr/>
          <p:nvPr/>
        </p:nvSpPr>
        <p:spPr>
          <a:xfrm>
            <a:off x="1" y="6591300"/>
            <a:ext cx="12191999" cy="69784"/>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54277" y="1321953"/>
            <a:ext cx="7118615" cy="400110"/>
          </a:xfrm>
          <a:prstGeom prst="rect">
            <a:avLst/>
          </a:prstGeom>
        </p:spPr>
        <p:txBody>
          <a:bodyPr wrap="none">
            <a:spAutoFit/>
          </a:bodyPr>
          <a:lstStyle/>
          <a:p>
            <a:pPr algn="just"/>
            <a:r>
              <a:rPr lang="en-US" sz="2000" b="1" dirty="0" smtClean="0">
                <a:latin typeface="Times New Roman" panose="02020603050405020304" pitchFamily="18" charset="0"/>
                <a:cs typeface="Times New Roman" panose="02020603050405020304" pitchFamily="18" charset="0"/>
              </a:rPr>
              <a:t>FLOW INTERACTION GRAPH ANALYSIS FRAMEWORK:</a:t>
            </a:r>
            <a:endParaRPr lang="en-US" sz="2000" dirty="0">
              <a:latin typeface="Times New Roman" panose="02020603050405020304" pitchFamily="18" charset="0"/>
              <a:cs typeface="Times New Roman" panose="02020603050405020304" pitchFamily="18" charset="0"/>
            </a:endParaRPr>
          </a:p>
        </p:txBody>
      </p:sp>
      <p:sp>
        <p:nvSpPr>
          <p:cNvPr id="7" name="Rectangle 6"/>
          <p:cNvSpPr/>
          <p:nvPr/>
        </p:nvSpPr>
        <p:spPr>
          <a:xfrm>
            <a:off x="354277" y="2675949"/>
            <a:ext cx="11374303" cy="2800767"/>
          </a:xfrm>
          <a:prstGeom prst="rect">
            <a:avLst/>
          </a:prstGeom>
        </p:spPr>
        <p:txBody>
          <a:bodyPr wrap="square">
            <a:spAutoFit/>
          </a:bodyPr>
          <a:lstStyle/>
          <a:p>
            <a:pPr marL="285750" indent="-285750" algn="just">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Reliance on thread interaction graph: </a:t>
            </a:r>
            <a:endParaRPr lang="en-US" sz="1600" b="1" dirty="0" smtClean="0">
              <a:latin typeface="Times New Roman" panose="02020603050405020304" pitchFamily="18" charset="0"/>
              <a:cs typeface="Times New Roman" panose="02020603050405020304" pitchFamily="18" charset="0"/>
            </a:endParaRPr>
          </a:p>
          <a:p>
            <a:pPr algn="just"/>
            <a:r>
              <a:rPr lang="en-US" sz="1600" dirty="0" smtClean="0">
                <a:latin typeface="Times New Roman" panose="02020603050405020304" pitchFamily="18" charset="0"/>
                <a:cs typeface="Times New Roman" panose="02020603050405020304" pitchFamily="18" charset="0"/>
              </a:rPr>
              <a:t>While </a:t>
            </a:r>
            <a:r>
              <a:rPr lang="en-US" sz="1600" dirty="0">
                <a:latin typeface="Times New Roman" panose="02020603050405020304" pitchFamily="18" charset="0"/>
                <a:cs typeface="Times New Roman" panose="02020603050405020304" pitchFamily="18" charset="0"/>
              </a:rPr>
              <a:t>effective for thread interaction models, HyperVision’s reliance on graph-based techniques can miss attacks with highly dynamic traffic patterns or subtle changes that are not easily reflected in the graph </a:t>
            </a:r>
            <a:r>
              <a:rPr lang="en-US" sz="1600" dirty="0" smtClean="0">
                <a:latin typeface="Times New Roman" panose="02020603050405020304" pitchFamily="18" charset="0"/>
                <a:cs typeface="Times New Roman" panose="02020603050405020304" pitchFamily="18" charset="0"/>
              </a:rPr>
              <a:t>structure.</a:t>
            </a:r>
          </a:p>
          <a:p>
            <a:pPr algn="just"/>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Mimic the traffic patterns:</a:t>
            </a:r>
          </a:p>
          <a:p>
            <a:pPr algn="just"/>
            <a:r>
              <a:rPr lang="en-US" sz="1600" dirty="0" smtClean="0">
                <a:latin typeface="Times New Roman" panose="02020603050405020304" pitchFamily="18" charset="0"/>
                <a:cs typeface="Times New Roman" panose="02020603050405020304" pitchFamily="18" charset="0"/>
              </a:rPr>
              <a:t>Hyper vision relies on network traffic patterns that can be easily mimic the behavior of the network by the attacker, can be resulting in high false positive rate.</a:t>
            </a:r>
            <a:endParaRPr lang="en-US" sz="1600" dirty="0">
              <a:latin typeface="Times New Roman" panose="02020603050405020304" pitchFamily="18" charset="0"/>
              <a:cs typeface="Times New Roman" panose="02020603050405020304" pitchFamily="18" charset="0"/>
            </a:endParaRPr>
          </a:p>
          <a:p>
            <a:pPr algn="just"/>
            <a:endParaRPr lang="en-US" sz="16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Dataset Restriction:</a:t>
            </a:r>
          </a:p>
          <a:p>
            <a:pPr algn="just"/>
            <a:r>
              <a:rPr lang="en-US" sz="1600" dirty="0" smtClean="0">
                <a:latin typeface="Times New Roman" panose="02020603050405020304" pitchFamily="18" charset="0"/>
                <a:cs typeface="Times New Roman" panose="02020603050405020304" pitchFamily="18" charset="0"/>
              </a:rPr>
              <a:t>The </a:t>
            </a:r>
            <a:r>
              <a:rPr lang="en-US" sz="1600" dirty="0">
                <a:latin typeface="Times New Roman" panose="02020603050405020304" pitchFamily="18" charset="0"/>
                <a:cs typeface="Times New Roman" panose="02020603050405020304" pitchFamily="18" charset="0"/>
              </a:rPr>
              <a:t>dataset used mainly represents core traffic and simulated attacks in a VPC, which may limit the generalization of the model to other types of environments, such as Industrial Control Systems (ICS), IoT networks, or mobile networks.</a:t>
            </a:r>
          </a:p>
        </p:txBody>
      </p:sp>
      <p:sp>
        <p:nvSpPr>
          <p:cNvPr id="11" name="Rectangle 10"/>
          <p:cNvSpPr/>
          <p:nvPr/>
        </p:nvSpPr>
        <p:spPr>
          <a:xfrm>
            <a:off x="354277" y="1940801"/>
            <a:ext cx="3850734" cy="338554"/>
          </a:xfrm>
          <a:prstGeom prst="rect">
            <a:avLst/>
          </a:prstGeom>
        </p:spPr>
        <p:txBody>
          <a:bodyPr wrap="none">
            <a:spAutoFit/>
          </a:bodyPr>
          <a:lstStyle/>
          <a:p>
            <a:pPr algn="just"/>
            <a:r>
              <a:rPr lang="en-US" sz="1600" b="1" dirty="0" smtClean="0">
                <a:latin typeface="Times New Roman" panose="02020603050405020304" pitchFamily="18" charset="0"/>
                <a:cs typeface="Times New Roman" panose="02020603050405020304" pitchFamily="18" charset="0"/>
              </a:rPr>
              <a:t>Limitations of graph analysis framework:</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75129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 y="494522"/>
            <a:ext cx="2267337" cy="727788"/>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354277" y="624377"/>
            <a:ext cx="1594539" cy="468077"/>
          </a:xfrm>
          <a:prstGeom prst="rect">
            <a:avLst/>
          </a:prstGeom>
        </p:spPr>
        <p:txBody>
          <a:bodyPr wrap="none">
            <a:spAutoFit/>
          </a:bodyPr>
          <a:lstStyle/>
          <a:p>
            <a:pPr>
              <a:lnSpc>
                <a:spcPct val="107000"/>
              </a:lnSpc>
              <a:spcAft>
                <a:spcPts val="800"/>
              </a:spcAft>
            </a:pPr>
            <a:r>
              <a:rPr lang="en-US" sz="2400" b="1" dirty="0" smtClean="0">
                <a:solidFill>
                  <a:schemeClr val="bg1"/>
                </a:solidFill>
                <a:latin typeface="Times New Roman" panose="02020603050405020304" pitchFamily="18" charset="0"/>
                <a:ea typeface="Calibri" panose="020F0502020204030204" pitchFamily="34" charset="0"/>
                <a:cs typeface="Times New Roman" panose="02020603050405020304" pitchFamily="18" charset="0"/>
              </a:rPr>
              <a:t>DATASET</a:t>
            </a:r>
            <a:endParaRPr lang="en-US" sz="12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p:cNvSpPr/>
          <p:nvPr/>
        </p:nvSpPr>
        <p:spPr>
          <a:xfrm>
            <a:off x="354276" y="1430168"/>
            <a:ext cx="3583242" cy="388696"/>
          </a:xfrm>
          <a:prstGeom prst="rect">
            <a:avLst/>
          </a:prstGeom>
        </p:spPr>
        <p:txBody>
          <a:bodyPr wrap="square">
            <a:spAutoFit/>
          </a:bodyPr>
          <a:lstStyle/>
          <a:p>
            <a:pPr>
              <a:lnSpc>
                <a:spcPct val="107000"/>
              </a:lnSpc>
              <a:spcAft>
                <a:spcPts val="800"/>
              </a:spcAft>
            </a:pPr>
            <a:r>
              <a:rPr lang="en-US" b="1" dirty="0" smtClean="0">
                <a:latin typeface="Times New Roman" panose="02020603050405020304" pitchFamily="18" charset="0"/>
                <a:ea typeface="Calibri" panose="020F0502020204030204" pitchFamily="34" charset="0"/>
                <a:cs typeface="Times New Roman" panose="02020603050405020304" pitchFamily="18" charset="0"/>
              </a:rPr>
              <a:t>NETWORK TRAFFIC DATASET</a:t>
            </a:r>
            <a:endParaRPr lang="en-US" sz="16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10" name="Rectangle 9"/>
          <p:cNvSpPr/>
          <p:nvPr/>
        </p:nvSpPr>
        <p:spPr>
          <a:xfrm>
            <a:off x="354276" y="2007455"/>
            <a:ext cx="3807177" cy="355803"/>
          </a:xfrm>
          <a:prstGeom prst="rect">
            <a:avLst/>
          </a:prstGeom>
        </p:spPr>
        <p:txBody>
          <a:bodyPr wrap="square">
            <a:spAutoFit/>
          </a:bodyPr>
          <a:lstStyle/>
          <a:p>
            <a:pPr>
              <a:lnSpc>
                <a:spcPct val="107000"/>
              </a:lnSpc>
              <a:spcAft>
                <a:spcPts val="800"/>
              </a:spcAft>
            </a:pPr>
            <a:r>
              <a:rPr lang="en-US" sz="1600" dirty="0" smtClean="0">
                <a:latin typeface="Times New Roman" panose="02020603050405020304" pitchFamily="18" charset="0"/>
                <a:ea typeface="Calibri" panose="020F0502020204030204" pitchFamily="34" charset="0"/>
                <a:cs typeface="Times New Roman" panose="02020603050405020304" pitchFamily="18" charset="0"/>
              </a:rPr>
              <a:t>ISP Backbone Traffic In Japan From MAWI</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p:cNvSpPr/>
          <p:nvPr/>
        </p:nvSpPr>
        <p:spPr>
          <a:xfrm>
            <a:off x="354276" y="2882812"/>
            <a:ext cx="6419749" cy="2244397"/>
          </a:xfrm>
          <a:prstGeom prst="rect">
            <a:avLst/>
          </a:prstGeom>
        </p:spPr>
        <p:txBody>
          <a:bodyPr wrap="square">
            <a:spAutoFit/>
          </a:bodyPr>
          <a:lstStyle/>
          <a:p>
            <a:pPr algn="just">
              <a:lnSpc>
                <a:spcPct val="107000"/>
              </a:lnSpc>
              <a:spcAft>
                <a:spcPts val="800"/>
              </a:spcAft>
            </a:pPr>
            <a:r>
              <a:rPr lang="en-US" sz="1600" dirty="0" smtClean="0">
                <a:latin typeface="Times New Roman" panose="02020603050405020304" pitchFamily="18" charset="0"/>
                <a:ea typeface="Calibri" panose="020F0502020204030204" pitchFamily="34" charset="0"/>
                <a:cs typeface="Times New Roman" panose="02020603050405020304" pitchFamily="18" charset="0"/>
              </a:rPr>
              <a:t>This Dataset has been recently collected by </a:t>
            </a:r>
            <a:r>
              <a:rPr lang="en-US" sz="1600" dirty="0" smtClean="0">
                <a:latin typeface="Times New Roman" panose="02020603050405020304" pitchFamily="18" charset="0"/>
                <a:ea typeface="Calibri" panose="020F0502020204030204" pitchFamily="34" charset="0"/>
                <a:cs typeface="Times New Roman" panose="02020603050405020304" pitchFamily="18" charset="0"/>
              </a:rPr>
              <a:t>August </a:t>
            </a:r>
            <a:r>
              <a:rPr lang="en-US" sz="1600" dirty="0" smtClean="0">
                <a:latin typeface="Times New Roman" panose="02020603050405020304" pitchFamily="18" charset="0"/>
                <a:ea typeface="Calibri" panose="020F0502020204030204" pitchFamily="34" charset="0"/>
                <a:cs typeface="Times New Roman" panose="02020603050405020304" pitchFamily="18" charset="0"/>
              </a:rPr>
              <a:t>2024, On Traffic Volume crossing ISP Boundaries. It contains </a:t>
            </a:r>
            <a:r>
              <a:rPr lang="en-US" sz="1600" dirty="0">
                <a:latin typeface="Times New Roman" panose="02020603050405020304" pitchFamily="18" charset="0"/>
                <a:ea typeface="Yu Gothic UI Semilight" panose="020B0400000000000000" pitchFamily="34" charset="-128"/>
                <a:cs typeface="Times New Roman" panose="02020603050405020304" pitchFamily="18" charset="0"/>
              </a:rPr>
              <a:t>Monthly average rates of aggregated customer and external traffic (bps</a:t>
            </a: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 </a:t>
            </a:r>
            <a:endParaRPr lang="en-US" sz="1600" dirty="0">
              <a:latin typeface="Times New Roman" panose="02020603050405020304" pitchFamily="18" charset="0"/>
              <a:ea typeface="Yu Gothic UI Semilight" panose="020B0400000000000000" pitchFamily="34" charset="-128"/>
              <a:cs typeface="Times New Roman" panose="02020603050405020304" pitchFamily="18" charset="0"/>
            </a:endParaRPr>
          </a:p>
          <a:p>
            <a:pPr algn="just">
              <a:lnSpc>
                <a:spcPct val="107000"/>
              </a:lnSpc>
              <a:spcAft>
                <a:spcPts val="800"/>
              </a:spcAft>
            </a:pP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The Same kind of Dataset was used for the flow interaction graph of ISP backbone traffic in Japan from </a:t>
            </a: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January 2020</a:t>
            </a: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a:t>
            </a:r>
            <a:endParaRPr lang="en-US" sz="1600" dirty="0">
              <a:latin typeface="Times New Roman" panose="02020603050405020304" pitchFamily="18" charset="0"/>
              <a:ea typeface="Yu Gothic UI Semilight" panose="020B0400000000000000" pitchFamily="34" charset="-128"/>
              <a:cs typeface="Times New Roman" panose="02020603050405020304" pitchFamily="18" charset="0"/>
            </a:endParaRPr>
          </a:p>
          <a:p>
            <a:pPr algn="just">
              <a:lnSpc>
                <a:spcPct val="107000"/>
              </a:lnSpc>
              <a:spcAft>
                <a:spcPts val="800"/>
              </a:spcAft>
            </a:pPr>
            <a:endPar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endParaRPr>
          </a:p>
          <a:p>
            <a:pPr algn="just">
              <a:lnSpc>
                <a:spcPct val="107000"/>
              </a:lnSpc>
              <a:spcAft>
                <a:spcPts val="800"/>
              </a:spcAft>
            </a:pP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Reference</a:t>
            </a:r>
            <a:r>
              <a:rPr lang="en-US" sz="1600" dirty="0">
                <a:latin typeface="Times New Roman" panose="02020603050405020304" pitchFamily="18" charset="0"/>
                <a:ea typeface="Yu Gothic UI Semilight" panose="020B0400000000000000" pitchFamily="34" charset="-128"/>
                <a:cs typeface="Times New Roman" panose="02020603050405020304" pitchFamily="18" charset="0"/>
              </a:rPr>
              <a:t>: </a:t>
            </a:r>
            <a:r>
              <a:rPr lang="en-US" sz="1600" dirty="0">
                <a:latin typeface="Times New Roman" panose="02020603050405020304" pitchFamily="18" charset="0"/>
                <a:ea typeface="Yu Gothic UI Semilight" panose="020B0400000000000000" pitchFamily="34" charset="-128"/>
                <a:cs typeface="Times New Roman" panose="02020603050405020304" pitchFamily="18" charset="0"/>
                <a:hlinkClick r:id="rId2"/>
              </a:rPr>
              <a:t>https://mawi.wide.ad.jp/jp-traffic/data</a:t>
            </a: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hlinkClick r:id="rId2"/>
              </a:rPr>
              <a:t>/</a:t>
            </a:r>
            <a:r>
              <a:rPr lang="en-US" sz="1600" dirty="0" smtClean="0">
                <a:latin typeface="Times New Roman" panose="02020603050405020304" pitchFamily="18" charset="0"/>
                <a:ea typeface="Yu Gothic UI Semilight" panose="020B0400000000000000" pitchFamily="34" charset="-128"/>
                <a:cs typeface="Times New Roman" panose="02020603050405020304" pitchFamily="18" charset="0"/>
              </a:rPr>
              <a:t> </a:t>
            </a:r>
            <a:endParaRPr lang="en-US" sz="1200" dirty="0">
              <a:latin typeface="Times New Roman" panose="02020603050405020304" pitchFamily="18" charset="0"/>
              <a:ea typeface="Yu Gothic UI Semilight" panose="020B0400000000000000" pitchFamily="34" charset="-128"/>
              <a:cs typeface="Times New Roman" panose="02020603050405020304" pitchFamily="18" charset="0"/>
            </a:endParaRPr>
          </a:p>
        </p:txBody>
      </p:sp>
      <p:pic>
        <p:nvPicPr>
          <p:cNvPr id="12" name="Picture 11"/>
          <p:cNvPicPr>
            <a:picLocks noChangeAspect="1"/>
          </p:cNvPicPr>
          <p:nvPr/>
        </p:nvPicPr>
        <p:blipFill>
          <a:blip r:embed="rId3"/>
          <a:stretch>
            <a:fillRect/>
          </a:stretch>
        </p:blipFill>
        <p:spPr>
          <a:xfrm>
            <a:off x="7164300" y="1818864"/>
            <a:ext cx="4594924" cy="3308345"/>
          </a:xfrm>
          <a:prstGeom prst="rect">
            <a:avLst/>
          </a:prstGeom>
          <a:ln>
            <a:noFill/>
          </a:ln>
          <a:effectLst>
            <a:outerShdw blurRad="292100" dist="139700" dir="2700000" algn="tl" rotWithShape="0">
              <a:srgbClr val="333333">
                <a:alpha val="65000"/>
              </a:srgbClr>
            </a:outerShdw>
          </a:effectLst>
        </p:spPr>
      </p:pic>
      <p:sp>
        <p:nvSpPr>
          <p:cNvPr id="13" name="TextBox 12"/>
          <p:cNvSpPr txBox="1"/>
          <p:nvPr/>
        </p:nvSpPr>
        <p:spPr>
          <a:xfrm>
            <a:off x="7960677" y="5364903"/>
            <a:ext cx="3002169" cy="307777"/>
          </a:xfrm>
          <a:prstGeom prst="rect">
            <a:avLst/>
          </a:prstGeom>
          <a:noFill/>
        </p:spPr>
        <p:txBody>
          <a:bodyPr wrap="none" rtlCol="0">
            <a:spAutoFit/>
          </a:bodyPr>
          <a:lstStyle/>
          <a:p>
            <a:r>
              <a:rPr lang="en-US" sz="1400" i="1" dirty="0" smtClean="0">
                <a:solidFill>
                  <a:schemeClr val="accent1"/>
                </a:solidFill>
                <a:latin typeface="Times New Roman" panose="02020603050405020304" pitchFamily="18" charset="0"/>
                <a:cs typeface="Times New Roman" panose="02020603050405020304" pitchFamily="18" charset="0"/>
              </a:rPr>
              <a:t>Figure </a:t>
            </a:r>
            <a:r>
              <a:rPr lang="en-US" sz="1400" i="1" dirty="0" smtClean="0">
                <a:solidFill>
                  <a:schemeClr val="accent1"/>
                </a:solidFill>
                <a:latin typeface="Times New Roman" panose="02020603050405020304" pitchFamily="18" charset="0"/>
                <a:cs typeface="Times New Roman" panose="02020603050405020304" pitchFamily="18" charset="0"/>
              </a:rPr>
              <a:t>2 </a:t>
            </a:r>
            <a:r>
              <a:rPr lang="en-US" sz="1400" i="1" dirty="0" smtClean="0">
                <a:solidFill>
                  <a:schemeClr val="accent1"/>
                </a:solidFill>
                <a:latin typeface="Times New Roman" panose="02020603050405020304" pitchFamily="18" charset="0"/>
                <a:cs typeface="Times New Roman" panose="02020603050405020304" pitchFamily="18" charset="0"/>
              </a:rPr>
              <a:t>ISP Backbone Traffic Dataset </a:t>
            </a:r>
            <a:endParaRPr lang="en-US" sz="1400" i="1" dirty="0">
              <a:solidFill>
                <a:schemeClr val="accent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9640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1705</TotalTime>
  <Words>2251</Words>
  <Application>Microsoft Office PowerPoint</Application>
  <PresentationFormat>Widescreen</PresentationFormat>
  <Paragraphs>183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Yu Gothic UI Semilight</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Azlan Rajput</dc:creator>
  <cp:lastModifiedBy>Azlan Rajput</cp:lastModifiedBy>
  <cp:revision>296</cp:revision>
  <dcterms:created xsi:type="dcterms:W3CDTF">2024-10-03T07:42:48Z</dcterms:created>
  <dcterms:modified xsi:type="dcterms:W3CDTF">2025-01-02T05:00:49Z</dcterms:modified>
</cp:coreProperties>
</file>

<file path=docProps/thumbnail.jpeg>
</file>